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98" r:id="rId4"/>
    <p:sldId id="296" r:id="rId5"/>
    <p:sldId id="295" r:id="rId6"/>
    <p:sldId id="307" r:id="rId7"/>
    <p:sldId id="309" r:id="rId8"/>
    <p:sldId id="264" r:id="rId9"/>
    <p:sldId id="265" r:id="rId10"/>
    <p:sldId id="300" r:id="rId11"/>
    <p:sldId id="306" r:id="rId12"/>
    <p:sldId id="308" r:id="rId13"/>
    <p:sldId id="311" r:id="rId14"/>
    <p:sldId id="312" r:id="rId15"/>
    <p:sldId id="313" r:id="rId16"/>
    <p:sldId id="314" r:id="rId17"/>
    <p:sldId id="319" r:id="rId18"/>
    <p:sldId id="320" r:id="rId19"/>
    <p:sldId id="321" r:id="rId20"/>
    <p:sldId id="341" r:id="rId21"/>
    <p:sldId id="329" r:id="rId22"/>
    <p:sldId id="328" r:id="rId23"/>
    <p:sldId id="327" r:id="rId24"/>
    <p:sldId id="330" r:id="rId25"/>
    <p:sldId id="331" r:id="rId26"/>
    <p:sldId id="332" r:id="rId27"/>
    <p:sldId id="333" r:id="rId28"/>
    <p:sldId id="334" r:id="rId29"/>
    <p:sldId id="335" r:id="rId30"/>
    <p:sldId id="337" r:id="rId31"/>
    <p:sldId id="336" r:id="rId32"/>
    <p:sldId id="338" r:id="rId33"/>
    <p:sldId id="340" r:id="rId34"/>
    <p:sldId id="322" r:id="rId35"/>
    <p:sldId id="323" r:id="rId36"/>
    <p:sldId id="324" r:id="rId37"/>
    <p:sldId id="325" r:id="rId38"/>
    <p:sldId id="342" r:id="rId39"/>
    <p:sldId id="343" r:id="rId40"/>
    <p:sldId id="344" r:id="rId41"/>
    <p:sldId id="345" r:id="rId42"/>
    <p:sldId id="346" r:id="rId43"/>
    <p:sldId id="363" r:id="rId44"/>
    <p:sldId id="352" r:id="rId45"/>
    <p:sldId id="349" r:id="rId46"/>
    <p:sldId id="351" r:id="rId47"/>
    <p:sldId id="353" r:id="rId48"/>
    <p:sldId id="357" r:id="rId49"/>
    <p:sldId id="354" r:id="rId50"/>
    <p:sldId id="356" r:id="rId51"/>
    <p:sldId id="361" r:id="rId52"/>
    <p:sldId id="358" r:id="rId53"/>
    <p:sldId id="359" r:id="rId54"/>
    <p:sldId id="364" r:id="rId55"/>
    <p:sldId id="360" r:id="rId56"/>
    <p:sldId id="362" r:id="rId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Quantico" panose="020B0604020202020204" charset="0"/>
      <p:regular r:id="rId65"/>
      <p:bold r:id="rId66"/>
      <p:italic r:id="rId67"/>
      <p:boldItalic r:id="rId68"/>
    </p:embeddedFont>
    <p:embeddedFont>
      <p:font typeface="Titillium Web" panose="020B0604020202020204" charset="0"/>
      <p:regular r:id="rId69"/>
      <p:bold r:id="rId70"/>
      <p:italic r:id="rId71"/>
      <p:boldItalic r:id="rId72"/>
    </p:embeddedFont>
    <p:embeddedFont>
      <p:font typeface="Titillium Web Light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FCF"/>
    <a:srgbClr val="17727E"/>
    <a:srgbClr val="093241"/>
    <a:srgbClr val="198D8C"/>
    <a:srgbClr val="115865"/>
    <a:srgbClr val="91BA9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45" autoAdjust="0"/>
  </p:normalViewPr>
  <p:slideViewPr>
    <p:cSldViewPr snapToGrid="0">
      <p:cViewPr varScale="1">
        <p:scale>
          <a:sx n="105" d="100"/>
          <a:sy n="105" d="100"/>
        </p:scale>
        <p:origin x="941" y="77"/>
      </p:cViewPr>
      <p:guideLst/>
    </p:cSldViewPr>
  </p:slideViewPr>
  <p:outlineViewPr>
    <p:cViewPr>
      <p:scale>
        <a:sx n="33" d="100"/>
        <a:sy n="33" d="100"/>
      </p:scale>
      <p:origin x="0" y="-3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df5514301def784" providerId="LiveId" clId="{D8C8BBC0-3C34-4A5F-9EFD-6298F78F71BE}"/>
    <pc:docChg chg="undo custSel addSld delSld modSld sldOrd">
      <pc:chgData name="" userId="adf5514301def784" providerId="LiveId" clId="{D8C8BBC0-3C34-4A5F-9EFD-6298F78F71BE}" dt="2021-08-17T04:29:41.094" v="2565" actId="20577"/>
      <pc:docMkLst>
        <pc:docMk/>
      </pc:docMkLst>
      <pc:sldChg chg="addSp modSp">
        <pc:chgData name="" userId="adf5514301def784" providerId="LiveId" clId="{D8C8BBC0-3C34-4A5F-9EFD-6298F78F71BE}" dt="2021-08-17T03:13:20.508" v="1842" actId="1036"/>
        <pc:sldMkLst>
          <pc:docMk/>
          <pc:sldMk cId="0" sldId="264"/>
        </pc:sldMkLst>
        <pc:spChg chg="add mod">
          <ac:chgData name="" userId="adf5514301def784" providerId="LiveId" clId="{D8C8BBC0-3C34-4A5F-9EFD-6298F78F71BE}" dt="2021-08-17T03:13:20.508" v="1842" actId="1036"/>
          <ac:spMkLst>
            <pc:docMk/>
            <pc:sldMk cId="0" sldId="264"/>
            <ac:spMk id="9" creationId="{150050A5-D449-468B-904E-E2C5FABB86B9}"/>
          </ac:spMkLst>
        </pc:spChg>
      </pc:sldChg>
      <pc:sldChg chg="del">
        <pc:chgData name="" userId="adf5514301def784" providerId="LiveId" clId="{D8C8BBC0-3C34-4A5F-9EFD-6298F78F71BE}" dt="2021-08-17T04:26:45.668" v="2510" actId="2696"/>
        <pc:sldMkLst>
          <pc:docMk/>
          <pc:sldMk cId="0" sldId="267"/>
        </pc:sldMkLst>
      </pc:sldChg>
      <pc:sldChg chg="del">
        <pc:chgData name="" userId="adf5514301def784" providerId="LiveId" clId="{D8C8BBC0-3C34-4A5F-9EFD-6298F78F71BE}" dt="2021-08-17T04:26:45.375" v="2508" actId="2696"/>
        <pc:sldMkLst>
          <pc:docMk/>
          <pc:sldMk cId="0" sldId="268"/>
        </pc:sldMkLst>
      </pc:sldChg>
      <pc:sldChg chg="del">
        <pc:chgData name="" userId="adf5514301def784" providerId="LiveId" clId="{D8C8BBC0-3C34-4A5F-9EFD-6298F78F71BE}" dt="2021-08-17T04:26:45.531" v="2509" actId="2696"/>
        <pc:sldMkLst>
          <pc:docMk/>
          <pc:sldMk cId="0" sldId="269"/>
        </pc:sldMkLst>
      </pc:sldChg>
      <pc:sldChg chg="del">
        <pc:chgData name="" userId="adf5514301def784" providerId="LiveId" clId="{D8C8BBC0-3C34-4A5F-9EFD-6298F78F71BE}" dt="2021-08-17T04:26:45.233" v="2507" actId="2696"/>
        <pc:sldMkLst>
          <pc:docMk/>
          <pc:sldMk cId="0" sldId="270"/>
        </pc:sldMkLst>
      </pc:sldChg>
      <pc:sldChg chg="del">
        <pc:chgData name="" userId="adf5514301def784" providerId="LiveId" clId="{D8C8BBC0-3C34-4A5F-9EFD-6298F78F71BE}" dt="2021-08-17T04:26:45.072" v="2505" actId="2696"/>
        <pc:sldMkLst>
          <pc:docMk/>
          <pc:sldMk cId="0" sldId="271"/>
        </pc:sldMkLst>
      </pc:sldChg>
      <pc:sldChg chg="del">
        <pc:chgData name="" userId="adf5514301def784" providerId="LiveId" clId="{D8C8BBC0-3C34-4A5F-9EFD-6298F78F71BE}" dt="2021-08-17T04:26:44.955" v="2504" actId="2696"/>
        <pc:sldMkLst>
          <pc:docMk/>
          <pc:sldMk cId="0" sldId="272"/>
        </pc:sldMkLst>
      </pc:sldChg>
      <pc:sldChg chg="del">
        <pc:chgData name="" userId="adf5514301def784" providerId="LiveId" clId="{D8C8BBC0-3C34-4A5F-9EFD-6298F78F71BE}" dt="2021-08-17T04:26:44.885" v="2503" actId="2696"/>
        <pc:sldMkLst>
          <pc:docMk/>
          <pc:sldMk cId="0" sldId="273"/>
        </pc:sldMkLst>
      </pc:sldChg>
      <pc:sldChg chg="del">
        <pc:chgData name="" userId="adf5514301def784" providerId="LiveId" clId="{D8C8BBC0-3C34-4A5F-9EFD-6298F78F71BE}" dt="2021-08-17T04:26:44.685" v="2501" actId="2696"/>
        <pc:sldMkLst>
          <pc:docMk/>
          <pc:sldMk cId="0" sldId="274"/>
        </pc:sldMkLst>
      </pc:sldChg>
      <pc:sldChg chg="del">
        <pc:chgData name="" userId="adf5514301def784" providerId="LiveId" clId="{D8C8BBC0-3C34-4A5F-9EFD-6298F78F71BE}" dt="2021-08-17T04:26:44.434" v="2500" actId="2696"/>
        <pc:sldMkLst>
          <pc:docMk/>
          <pc:sldMk cId="0" sldId="275"/>
        </pc:sldMkLst>
      </pc:sldChg>
      <pc:sldChg chg="del">
        <pc:chgData name="" userId="adf5514301def784" providerId="LiveId" clId="{D8C8BBC0-3C34-4A5F-9EFD-6298F78F71BE}" dt="2021-08-17T04:26:44.294" v="2499" actId="2696"/>
        <pc:sldMkLst>
          <pc:docMk/>
          <pc:sldMk cId="0" sldId="276"/>
        </pc:sldMkLst>
      </pc:sldChg>
      <pc:sldChg chg="del">
        <pc:chgData name="" userId="adf5514301def784" providerId="LiveId" clId="{D8C8BBC0-3C34-4A5F-9EFD-6298F78F71BE}" dt="2021-08-17T04:26:44.099" v="2498" actId="2696"/>
        <pc:sldMkLst>
          <pc:docMk/>
          <pc:sldMk cId="0" sldId="277"/>
        </pc:sldMkLst>
      </pc:sldChg>
      <pc:sldChg chg="del">
        <pc:chgData name="" userId="adf5514301def784" providerId="LiveId" clId="{D8C8BBC0-3C34-4A5F-9EFD-6298F78F71BE}" dt="2021-08-17T04:26:43.982" v="2497" actId="2696"/>
        <pc:sldMkLst>
          <pc:docMk/>
          <pc:sldMk cId="0" sldId="278"/>
        </pc:sldMkLst>
      </pc:sldChg>
      <pc:sldChg chg="del">
        <pc:chgData name="" userId="adf5514301def784" providerId="LiveId" clId="{D8C8BBC0-3C34-4A5F-9EFD-6298F78F71BE}" dt="2021-08-17T04:26:43.800" v="2496" actId="2696"/>
        <pc:sldMkLst>
          <pc:docMk/>
          <pc:sldMk cId="0" sldId="279"/>
        </pc:sldMkLst>
      </pc:sldChg>
      <pc:sldChg chg="del">
        <pc:chgData name="" userId="adf5514301def784" providerId="LiveId" clId="{D8C8BBC0-3C34-4A5F-9EFD-6298F78F71BE}" dt="2021-08-17T04:26:43.652" v="2495" actId="2696"/>
        <pc:sldMkLst>
          <pc:docMk/>
          <pc:sldMk cId="0" sldId="280"/>
        </pc:sldMkLst>
      </pc:sldChg>
      <pc:sldChg chg="del">
        <pc:chgData name="" userId="adf5514301def784" providerId="LiveId" clId="{D8C8BBC0-3C34-4A5F-9EFD-6298F78F71BE}" dt="2021-08-17T04:26:43.505" v="2493" actId="2696"/>
        <pc:sldMkLst>
          <pc:docMk/>
          <pc:sldMk cId="0" sldId="281"/>
        </pc:sldMkLst>
      </pc:sldChg>
      <pc:sldChg chg="del">
        <pc:chgData name="" userId="adf5514301def784" providerId="LiveId" clId="{D8C8BBC0-3C34-4A5F-9EFD-6298F78F71BE}" dt="2021-08-17T04:26:43.207" v="2492" actId="2696"/>
        <pc:sldMkLst>
          <pc:docMk/>
          <pc:sldMk cId="0" sldId="282"/>
        </pc:sldMkLst>
      </pc:sldChg>
      <pc:sldChg chg="del">
        <pc:chgData name="" userId="adf5514301def784" providerId="LiveId" clId="{D8C8BBC0-3C34-4A5F-9EFD-6298F78F71BE}" dt="2021-08-17T04:26:43.108" v="2491" actId="2696"/>
        <pc:sldMkLst>
          <pc:docMk/>
          <pc:sldMk cId="0" sldId="283"/>
        </pc:sldMkLst>
      </pc:sldChg>
      <pc:sldChg chg="del">
        <pc:chgData name="" userId="adf5514301def784" providerId="LiveId" clId="{D8C8BBC0-3C34-4A5F-9EFD-6298F78F71BE}" dt="2021-08-17T04:26:42.915" v="2490" actId="2696"/>
        <pc:sldMkLst>
          <pc:docMk/>
          <pc:sldMk cId="0" sldId="284"/>
        </pc:sldMkLst>
      </pc:sldChg>
      <pc:sldChg chg="del">
        <pc:chgData name="" userId="adf5514301def784" providerId="LiveId" clId="{D8C8BBC0-3C34-4A5F-9EFD-6298F78F71BE}" dt="2021-08-17T04:26:42.783" v="2489" actId="2696"/>
        <pc:sldMkLst>
          <pc:docMk/>
          <pc:sldMk cId="0" sldId="285"/>
        </pc:sldMkLst>
      </pc:sldChg>
      <pc:sldChg chg="del">
        <pc:chgData name="" userId="adf5514301def784" providerId="LiveId" clId="{D8C8BBC0-3C34-4A5F-9EFD-6298F78F71BE}" dt="2021-08-17T04:26:42.609" v="2488" actId="2696"/>
        <pc:sldMkLst>
          <pc:docMk/>
          <pc:sldMk cId="0" sldId="286"/>
        </pc:sldMkLst>
      </pc:sldChg>
      <pc:sldChg chg="del">
        <pc:chgData name="" userId="adf5514301def784" providerId="LiveId" clId="{D8C8BBC0-3C34-4A5F-9EFD-6298F78F71BE}" dt="2021-08-17T04:26:42.439" v="2487" actId="2696"/>
        <pc:sldMkLst>
          <pc:docMk/>
          <pc:sldMk cId="0" sldId="287"/>
        </pc:sldMkLst>
      </pc:sldChg>
      <pc:sldChg chg="del">
        <pc:chgData name="" userId="adf5514301def784" providerId="LiveId" clId="{D8C8BBC0-3C34-4A5F-9EFD-6298F78F71BE}" dt="2021-08-17T04:26:42.249" v="2486" actId="2696"/>
        <pc:sldMkLst>
          <pc:docMk/>
          <pc:sldMk cId="0" sldId="288"/>
        </pc:sldMkLst>
      </pc:sldChg>
      <pc:sldChg chg="del">
        <pc:chgData name="" userId="adf5514301def784" providerId="LiveId" clId="{D8C8BBC0-3C34-4A5F-9EFD-6298F78F71BE}" dt="2021-08-17T04:26:42.105" v="2485" actId="2696"/>
        <pc:sldMkLst>
          <pc:docMk/>
          <pc:sldMk cId="0" sldId="289"/>
        </pc:sldMkLst>
      </pc:sldChg>
      <pc:sldChg chg="del">
        <pc:chgData name="" userId="adf5514301def784" providerId="LiveId" clId="{D8C8BBC0-3C34-4A5F-9EFD-6298F78F71BE}" dt="2021-08-17T04:26:41.928" v="2484" actId="2696"/>
        <pc:sldMkLst>
          <pc:docMk/>
          <pc:sldMk cId="0" sldId="290"/>
        </pc:sldMkLst>
      </pc:sldChg>
      <pc:sldChg chg="del">
        <pc:chgData name="" userId="adf5514301def784" providerId="LiveId" clId="{D8C8BBC0-3C34-4A5F-9EFD-6298F78F71BE}" dt="2021-08-17T04:26:41.718" v="2483" actId="2696"/>
        <pc:sldMkLst>
          <pc:docMk/>
          <pc:sldMk cId="0" sldId="291"/>
        </pc:sldMkLst>
      </pc:sldChg>
      <pc:sldChg chg="del">
        <pc:chgData name="" userId="adf5514301def784" providerId="LiveId" clId="{D8C8BBC0-3C34-4A5F-9EFD-6298F78F71BE}" dt="2021-08-17T04:26:41.382" v="2482" actId="2696"/>
        <pc:sldMkLst>
          <pc:docMk/>
          <pc:sldMk cId="0" sldId="292"/>
        </pc:sldMkLst>
      </pc:sldChg>
      <pc:sldChg chg="del">
        <pc:chgData name="" userId="adf5514301def784" providerId="LiveId" clId="{D8C8BBC0-3C34-4A5F-9EFD-6298F78F71BE}" dt="2021-08-17T04:26:40.933" v="2481" actId="2696"/>
        <pc:sldMkLst>
          <pc:docMk/>
          <pc:sldMk cId="0" sldId="293"/>
        </pc:sldMkLst>
      </pc:sldChg>
      <pc:sldChg chg="del">
        <pc:chgData name="" userId="adf5514301def784" providerId="LiveId" clId="{D8C8BBC0-3C34-4A5F-9EFD-6298F78F71BE}" dt="2021-08-17T04:26:38.194" v="2476" actId="2696"/>
        <pc:sldMkLst>
          <pc:docMk/>
          <pc:sldMk cId="0" sldId="294"/>
        </pc:sldMkLst>
      </pc:sldChg>
      <pc:sldChg chg="addSp delSp modSp">
        <pc:chgData name="" userId="adf5514301def784" providerId="LiveId" clId="{D8C8BBC0-3C34-4A5F-9EFD-6298F78F71BE}" dt="2021-08-17T03:12:53.603" v="1833" actId="14100"/>
        <pc:sldMkLst>
          <pc:docMk/>
          <pc:sldMk cId="2307940214" sldId="295"/>
        </pc:sldMkLst>
        <pc:spChg chg="add del mod">
          <ac:chgData name="" userId="adf5514301def784" providerId="LiveId" clId="{D8C8BBC0-3C34-4A5F-9EFD-6298F78F71BE}" dt="2021-08-17T03:12:16.962" v="1822" actId="478"/>
          <ac:spMkLst>
            <pc:docMk/>
            <pc:sldMk cId="2307940214" sldId="295"/>
            <ac:spMk id="5" creationId="{1D8CB780-F6C2-4A44-BDEE-B70B96DBE642}"/>
          </ac:spMkLst>
        </pc:spChg>
        <pc:spChg chg="add mod">
          <ac:chgData name="" userId="adf5514301def784" providerId="LiveId" clId="{D8C8BBC0-3C34-4A5F-9EFD-6298F78F71BE}" dt="2021-08-17T03:12:53.603" v="1833" actId="14100"/>
          <ac:spMkLst>
            <pc:docMk/>
            <pc:sldMk cId="2307940214" sldId="295"/>
            <ac:spMk id="6" creationId="{F774D1A7-D9D7-4A27-999E-0CAD933C2352}"/>
          </ac:spMkLst>
        </pc:spChg>
      </pc:sldChg>
      <pc:sldChg chg="addSp modSp">
        <pc:chgData name="" userId="adf5514301def784" providerId="LiveId" clId="{D8C8BBC0-3C34-4A5F-9EFD-6298F78F71BE}" dt="2021-08-17T03:13:03.489" v="1836" actId="20577"/>
        <pc:sldMkLst>
          <pc:docMk/>
          <pc:sldMk cId="1602358967" sldId="296"/>
        </pc:sldMkLst>
        <pc:spChg chg="add mod">
          <ac:chgData name="" userId="adf5514301def784" providerId="LiveId" clId="{D8C8BBC0-3C34-4A5F-9EFD-6298F78F71BE}" dt="2021-08-17T03:13:03.489" v="1836" actId="20577"/>
          <ac:spMkLst>
            <pc:docMk/>
            <pc:sldMk cId="1602358967" sldId="296"/>
            <ac:spMk id="7" creationId="{D29AB21F-FF6E-4DE7-9182-5CFBBB589513}"/>
          </ac:spMkLst>
        </pc:spChg>
      </pc:sldChg>
      <pc:sldChg chg="delSp">
        <pc:chgData name="" userId="adf5514301def784" providerId="LiveId" clId="{D8C8BBC0-3C34-4A5F-9EFD-6298F78F71BE}" dt="2021-08-17T03:13:29.736" v="1843" actId="478"/>
        <pc:sldMkLst>
          <pc:docMk/>
          <pc:sldMk cId="3611727296" sldId="300"/>
        </pc:sldMkLst>
        <pc:picChg chg="del">
          <ac:chgData name="" userId="adf5514301def784" providerId="LiveId" clId="{D8C8BBC0-3C34-4A5F-9EFD-6298F78F71BE}" dt="2021-08-17T03:13:29.736" v="1843" actId="478"/>
          <ac:picMkLst>
            <pc:docMk/>
            <pc:sldMk cId="3611727296" sldId="300"/>
            <ac:picMk id="6" creationId="{6AAAA928-FB6E-42A5-85F3-121D05D30CC3}"/>
          </ac:picMkLst>
        </pc:picChg>
      </pc:sldChg>
      <pc:sldChg chg="del">
        <pc:chgData name="" userId="adf5514301def784" providerId="LiveId" clId="{D8C8BBC0-3C34-4A5F-9EFD-6298F78F71BE}" dt="2021-08-17T04:26:40.542" v="2480" actId="2696"/>
        <pc:sldMkLst>
          <pc:docMk/>
          <pc:sldMk cId="1931573412" sldId="301"/>
        </pc:sldMkLst>
      </pc:sldChg>
      <pc:sldChg chg="del">
        <pc:chgData name="" userId="adf5514301def784" providerId="LiveId" clId="{D8C8BBC0-3C34-4A5F-9EFD-6298F78F71BE}" dt="2021-08-17T04:26:40.034" v="2479" actId="2696"/>
        <pc:sldMkLst>
          <pc:docMk/>
          <pc:sldMk cId="542517692" sldId="302"/>
        </pc:sldMkLst>
      </pc:sldChg>
      <pc:sldChg chg="del">
        <pc:chgData name="" userId="adf5514301def784" providerId="LiveId" clId="{D8C8BBC0-3C34-4A5F-9EFD-6298F78F71BE}" dt="2021-08-17T04:26:39.683" v="2478" actId="2696"/>
        <pc:sldMkLst>
          <pc:docMk/>
          <pc:sldMk cId="2626594771" sldId="303"/>
        </pc:sldMkLst>
      </pc:sldChg>
      <pc:sldChg chg="del">
        <pc:chgData name="" userId="adf5514301def784" providerId="LiveId" clId="{D8C8BBC0-3C34-4A5F-9EFD-6298F78F71BE}" dt="2021-08-17T04:26:38.500" v="2477" actId="2696"/>
        <pc:sldMkLst>
          <pc:docMk/>
          <pc:sldMk cId="3704168645" sldId="305"/>
        </pc:sldMkLst>
      </pc:sldChg>
      <pc:sldChg chg="addSp modSp">
        <pc:chgData name="" userId="adf5514301def784" providerId="LiveId" clId="{D8C8BBC0-3C34-4A5F-9EFD-6298F78F71BE}" dt="2021-08-17T03:13:49.420" v="1847" actId="1076"/>
        <pc:sldMkLst>
          <pc:docMk/>
          <pc:sldMk cId="2543373716" sldId="306"/>
        </pc:sldMkLst>
        <pc:spChg chg="add mod">
          <ac:chgData name="" userId="adf5514301def784" providerId="LiveId" clId="{D8C8BBC0-3C34-4A5F-9EFD-6298F78F71BE}" dt="2021-08-17T03:13:49.420" v="1847" actId="1076"/>
          <ac:spMkLst>
            <pc:docMk/>
            <pc:sldMk cId="2543373716" sldId="306"/>
            <ac:spMk id="6" creationId="{A5A86174-B06C-486C-9886-42AF7323D715}"/>
          </ac:spMkLst>
        </pc:spChg>
      </pc:sldChg>
      <pc:sldChg chg="addSp modSp modAnim">
        <pc:chgData name="" userId="adf5514301def784" providerId="LiveId" clId="{D8C8BBC0-3C34-4A5F-9EFD-6298F78F71BE}" dt="2021-08-17T03:26:58.714" v="2079" actId="20577"/>
        <pc:sldMkLst>
          <pc:docMk/>
          <pc:sldMk cId="618757050" sldId="312"/>
        </pc:sldMkLst>
        <pc:spChg chg="mod">
          <ac:chgData name="" userId="adf5514301def784" providerId="LiveId" clId="{D8C8BBC0-3C34-4A5F-9EFD-6298F78F71BE}" dt="2021-08-17T02:37:30.124" v="1390" actId="122"/>
          <ac:spMkLst>
            <pc:docMk/>
            <pc:sldMk cId="618757050" sldId="312"/>
            <ac:spMk id="3" creationId="{02BABAF6-5D3D-4C6B-998A-148C7D41CDC7}"/>
          </ac:spMkLst>
        </pc:spChg>
        <pc:spChg chg="mod">
          <ac:chgData name="" userId="adf5514301def784" providerId="LiveId" clId="{D8C8BBC0-3C34-4A5F-9EFD-6298F78F71BE}" dt="2021-08-17T02:11:12.521" v="697" actId="20577"/>
          <ac:spMkLst>
            <pc:docMk/>
            <pc:sldMk cId="618757050" sldId="312"/>
            <ac:spMk id="4" creationId="{BB658D38-4E25-40ED-9032-0637185C6684}"/>
          </ac:spMkLst>
        </pc:spChg>
        <pc:spChg chg="add mod">
          <ac:chgData name="" userId="adf5514301def784" providerId="LiveId" clId="{D8C8BBC0-3C34-4A5F-9EFD-6298F78F71BE}" dt="2021-08-17T02:37:57.657" v="1397" actId="1076"/>
          <ac:spMkLst>
            <pc:docMk/>
            <pc:sldMk cId="618757050" sldId="312"/>
            <ac:spMk id="5" creationId="{53DD24B0-EE94-448E-A23D-49BAC9C6E0BC}"/>
          </ac:spMkLst>
        </pc:spChg>
        <pc:spChg chg="add mod">
          <ac:chgData name="" userId="adf5514301def784" providerId="LiveId" clId="{D8C8BBC0-3C34-4A5F-9EFD-6298F78F71BE}" dt="2021-08-17T03:26:12.137" v="2070" actId="255"/>
          <ac:spMkLst>
            <pc:docMk/>
            <pc:sldMk cId="618757050" sldId="312"/>
            <ac:spMk id="6" creationId="{A01766A8-7130-4042-B1C5-16FA2E16323E}"/>
          </ac:spMkLst>
        </pc:spChg>
        <pc:spChg chg="add mod">
          <ac:chgData name="" userId="adf5514301def784" providerId="LiveId" clId="{D8C8BBC0-3C34-4A5F-9EFD-6298F78F71BE}" dt="2021-08-17T03:26:58.714" v="2079" actId="20577"/>
          <ac:spMkLst>
            <pc:docMk/>
            <pc:sldMk cId="618757050" sldId="312"/>
            <ac:spMk id="7" creationId="{3BFE2A8D-EFF6-4D8A-AC24-0D2C458E04F7}"/>
          </ac:spMkLst>
        </pc:spChg>
      </pc:sldChg>
      <pc:sldChg chg="modSp">
        <pc:chgData name="" userId="adf5514301def784" providerId="LiveId" clId="{D8C8BBC0-3C34-4A5F-9EFD-6298F78F71BE}" dt="2021-08-17T04:29:41.094" v="2565" actId="20577"/>
        <pc:sldMkLst>
          <pc:docMk/>
          <pc:sldMk cId="2379767852" sldId="314"/>
        </pc:sldMkLst>
        <pc:spChg chg="mod">
          <ac:chgData name="" userId="adf5514301def784" providerId="LiveId" clId="{D8C8BBC0-3C34-4A5F-9EFD-6298F78F71BE}" dt="2021-08-17T04:29:41.094" v="2565" actId="20577"/>
          <ac:spMkLst>
            <pc:docMk/>
            <pc:sldMk cId="2379767852" sldId="314"/>
            <ac:spMk id="3" creationId="{089FB95D-8C92-4685-9865-0A5FC92CA762}"/>
          </ac:spMkLst>
        </pc:spChg>
      </pc:sldChg>
      <pc:sldChg chg="addSp delSp modSp">
        <pc:chgData name="" userId="adf5514301def784" providerId="LiveId" clId="{D8C8BBC0-3C34-4A5F-9EFD-6298F78F71BE}" dt="2021-08-17T03:56:24.674" v="2455" actId="20577"/>
        <pc:sldMkLst>
          <pc:docMk/>
          <pc:sldMk cId="3164788161" sldId="320"/>
        </pc:sldMkLst>
        <pc:spChg chg="add del mod">
          <ac:chgData name="" userId="adf5514301def784" providerId="LiveId" clId="{D8C8BBC0-3C34-4A5F-9EFD-6298F78F71BE}" dt="2021-08-17T03:14:34.173" v="1856" actId="478"/>
          <ac:spMkLst>
            <pc:docMk/>
            <pc:sldMk cId="3164788161" sldId="320"/>
            <ac:spMk id="3" creationId="{FDA556F9-88DD-475A-943F-DA2DD846C3B0}"/>
          </ac:spMkLst>
        </pc:spChg>
        <pc:spChg chg="mod">
          <ac:chgData name="" userId="adf5514301def784" providerId="LiveId" clId="{D8C8BBC0-3C34-4A5F-9EFD-6298F78F71BE}" dt="2021-08-17T03:56:24.674" v="2455" actId="20577"/>
          <ac:spMkLst>
            <pc:docMk/>
            <pc:sldMk cId="3164788161" sldId="320"/>
            <ac:spMk id="9" creationId="{61A5B4FE-792A-456B-8375-2B3A1AC5CD86}"/>
          </ac:spMkLst>
        </pc:spChg>
        <pc:spChg chg="add mod">
          <ac:chgData name="" userId="adf5514301def784" providerId="LiveId" clId="{D8C8BBC0-3C34-4A5F-9EFD-6298F78F71BE}" dt="2021-08-17T03:15:39.678" v="1936" actId="1076"/>
          <ac:spMkLst>
            <pc:docMk/>
            <pc:sldMk cId="3164788161" sldId="320"/>
            <ac:spMk id="12" creationId="{6050BBAE-8470-4A32-88C2-511DD85747DB}"/>
          </ac:spMkLst>
        </pc:spChg>
      </pc:sldChg>
      <pc:sldChg chg="modSp">
        <pc:chgData name="" userId="adf5514301def784" providerId="LiveId" clId="{D8C8BBC0-3C34-4A5F-9EFD-6298F78F71BE}" dt="2021-08-17T03:40:43.820" v="2210" actId="255"/>
        <pc:sldMkLst>
          <pc:docMk/>
          <pc:sldMk cId="264594994" sldId="321"/>
        </pc:sldMkLst>
        <pc:spChg chg="mod">
          <ac:chgData name="" userId="adf5514301def784" providerId="LiveId" clId="{D8C8BBC0-3C34-4A5F-9EFD-6298F78F71BE}" dt="2021-08-17T03:40:43.820" v="2210" actId="255"/>
          <ac:spMkLst>
            <pc:docMk/>
            <pc:sldMk cId="264594994" sldId="321"/>
            <ac:spMk id="3" creationId="{75E84063-65E9-4922-838A-6E48538E10A4}"/>
          </ac:spMkLst>
        </pc:spChg>
      </pc:sldChg>
      <pc:sldChg chg="addSp modSp">
        <pc:chgData name="" userId="adf5514301def784" providerId="LiveId" clId="{D8C8BBC0-3C34-4A5F-9EFD-6298F78F71BE}" dt="2021-08-17T03:22:14.906" v="2037" actId="1076"/>
        <pc:sldMkLst>
          <pc:docMk/>
          <pc:sldMk cId="3996768570" sldId="323"/>
        </pc:sldMkLst>
        <pc:spChg chg="add mod">
          <ac:chgData name="" userId="adf5514301def784" providerId="LiveId" clId="{D8C8BBC0-3C34-4A5F-9EFD-6298F78F71BE}" dt="2021-08-17T03:22:05.543" v="2035" actId="1076"/>
          <ac:spMkLst>
            <pc:docMk/>
            <pc:sldMk cId="3996768570" sldId="323"/>
            <ac:spMk id="4" creationId="{ACD0CD35-1921-4341-89DC-0D47343798EF}"/>
          </ac:spMkLst>
        </pc:spChg>
        <pc:spChg chg="add mod">
          <ac:chgData name="" userId="adf5514301def784" providerId="LiveId" clId="{D8C8BBC0-3C34-4A5F-9EFD-6298F78F71BE}" dt="2021-08-17T03:22:14.906" v="2037" actId="1076"/>
          <ac:spMkLst>
            <pc:docMk/>
            <pc:sldMk cId="3996768570" sldId="323"/>
            <ac:spMk id="8" creationId="{F95B7766-6CBF-4477-A9A5-76A5C8D07CC0}"/>
          </ac:spMkLst>
        </pc:spChg>
      </pc:sldChg>
      <pc:sldChg chg="addSp modSp">
        <pc:chgData name="" userId="adf5514301def784" providerId="LiveId" clId="{D8C8BBC0-3C34-4A5F-9EFD-6298F78F71BE}" dt="2021-08-17T03:16:13.987" v="1954" actId="1076"/>
        <pc:sldMkLst>
          <pc:docMk/>
          <pc:sldMk cId="657093643" sldId="327"/>
        </pc:sldMkLst>
        <pc:spChg chg="add mod">
          <ac:chgData name="" userId="adf5514301def784" providerId="LiveId" clId="{D8C8BBC0-3C34-4A5F-9EFD-6298F78F71BE}" dt="2021-08-17T03:16:13.987" v="1954" actId="1076"/>
          <ac:spMkLst>
            <pc:docMk/>
            <pc:sldMk cId="657093643" sldId="327"/>
            <ac:spMk id="6" creationId="{00BF4953-081B-4692-A64C-41E6DD8A0469}"/>
          </ac:spMkLst>
        </pc:spChg>
      </pc:sldChg>
      <pc:sldChg chg="addSp modSp">
        <pc:chgData name="" userId="adf5514301def784" providerId="LiveId" clId="{D8C8BBC0-3C34-4A5F-9EFD-6298F78F71BE}" dt="2021-08-17T04:03:10.743" v="2474" actId="20577"/>
        <pc:sldMkLst>
          <pc:docMk/>
          <pc:sldMk cId="2947992573" sldId="328"/>
        </pc:sldMkLst>
        <pc:spChg chg="add mod">
          <ac:chgData name="" userId="adf5514301def784" providerId="LiveId" clId="{D8C8BBC0-3C34-4A5F-9EFD-6298F78F71BE}" dt="2021-08-17T03:15:56.325" v="1940" actId="20577"/>
          <ac:spMkLst>
            <pc:docMk/>
            <pc:sldMk cId="2947992573" sldId="328"/>
            <ac:spMk id="20" creationId="{8C0B2210-57B0-424E-BE12-733218D334F0}"/>
          </ac:spMkLst>
        </pc:spChg>
        <pc:spChg chg="mod">
          <ac:chgData name="" userId="adf5514301def784" providerId="LiveId" clId="{D8C8BBC0-3C34-4A5F-9EFD-6298F78F71BE}" dt="2021-08-17T04:03:10.743" v="2474" actId="20577"/>
          <ac:spMkLst>
            <pc:docMk/>
            <pc:sldMk cId="2947992573" sldId="328"/>
            <ac:spMk id="29" creationId="{E7C4B590-ECB5-4E9A-AE2C-4285C40B6221}"/>
          </ac:spMkLst>
        </pc:spChg>
      </pc:sldChg>
      <pc:sldChg chg="modSp">
        <pc:chgData name="" userId="adf5514301def784" providerId="LiveId" clId="{D8C8BBC0-3C34-4A5F-9EFD-6298F78F71BE}" dt="2021-08-17T04:00:35.133" v="2457" actId="208"/>
        <pc:sldMkLst>
          <pc:docMk/>
          <pc:sldMk cId="4033976883" sldId="329"/>
        </pc:sldMkLst>
        <pc:cxnChg chg="mod">
          <ac:chgData name="" userId="adf5514301def784" providerId="LiveId" clId="{D8C8BBC0-3C34-4A5F-9EFD-6298F78F71BE}" dt="2021-08-17T04:00:35.133" v="2457" actId="208"/>
          <ac:cxnSpMkLst>
            <pc:docMk/>
            <pc:sldMk cId="4033976883" sldId="329"/>
            <ac:cxnSpMk id="16" creationId="{6F76C15B-253B-49C7-A453-FA8B5EEBC077}"/>
          </ac:cxnSpMkLst>
        </pc:cxnChg>
      </pc:sldChg>
      <pc:sldChg chg="addSp modSp">
        <pc:chgData name="" userId="adf5514301def784" providerId="LiveId" clId="{D8C8BBC0-3C34-4A5F-9EFD-6298F78F71BE}" dt="2021-08-17T03:16:46.833" v="1962" actId="1076"/>
        <pc:sldMkLst>
          <pc:docMk/>
          <pc:sldMk cId="2105483745" sldId="331"/>
        </pc:sldMkLst>
        <pc:spChg chg="add mod">
          <ac:chgData name="" userId="adf5514301def784" providerId="LiveId" clId="{D8C8BBC0-3C34-4A5F-9EFD-6298F78F71BE}" dt="2021-08-17T03:16:33.779" v="1959" actId="20577"/>
          <ac:spMkLst>
            <pc:docMk/>
            <pc:sldMk cId="2105483745" sldId="331"/>
            <ac:spMk id="7" creationId="{91D575F4-2B32-4F83-9CE9-B269E9DAF917}"/>
          </ac:spMkLst>
        </pc:spChg>
        <pc:spChg chg="add mod">
          <ac:chgData name="" userId="adf5514301def784" providerId="LiveId" clId="{D8C8BBC0-3C34-4A5F-9EFD-6298F78F71BE}" dt="2021-08-17T03:16:46.833" v="1962" actId="1076"/>
          <ac:spMkLst>
            <pc:docMk/>
            <pc:sldMk cId="2105483745" sldId="331"/>
            <ac:spMk id="9" creationId="{0CB8491A-82C2-4455-A806-D37DA8227F9D}"/>
          </ac:spMkLst>
        </pc:spChg>
        <pc:picChg chg="mod">
          <ac:chgData name="" userId="adf5514301def784" providerId="LiveId" clId="{D8C8BBC0-3C34-4A5F-9EFD-6298F78F71BE}" dt="2021-08-17T03:16:38.777" v="1960" actId="14100"/>
          <ac:picMkLst>
            <pc:docMk/>
            <pc:sldMk cId="2105483745" sldId="331"/>
            <ac:picMk id="10" creationId="{58A70E96-3AB3-4141-B84F-34120332F28F}"/>
          </ac:picMkLst>
        </pc:picChg>
      </pc:sldChg>
      <pc:sldChg chg="addSp">
        <pc:chgData name="" userId="adf5514301def784" providerId="LiveId" clId="{D8C8BBC0-3C34-4A5F-9EFD-6298F78F71BE}" dt="2021-08-17T03:17:00.432" v="1963"/>
        <pc:sldMkLst>
          <pc:docMk/>
          <pc:sldMk cId="1241646252" sldId="332"/>
        </pc:sldMkLst>
        <pc:spChg chg="add">
          <ac:chgData name="" userId="adf5514301def784" providerId="LiveId" clId="{D8C8BBC0-3C34-4A5F-9EFD-6298F78F71BE}" dt="2021-08-17T03:17:00.432" v="1963"/>
          <ac:spMkLst>
            <pc:docMk/>
            <pc:sldMk cId="1241646252" sldId="332"/>
            <ac:spMk id="11" creationId="{0D96EA17-5084-48FD-956F-D021992FC5F0}"/>
          </ac:spMkLst>
        </pc:spChg>
      </pc:sldChg>
      <pc:sldChg chg="addSp modSp">
        <pc:chgData name="" userId="adf5514301def784" providerId="LiveId" clId="{D8C8BBC0-3C34-4A5F-9EFD-6298F78F71BE}" dt="2021-08-17T03:24:37.932" v="2069" actId="1076"/>
        <pc:sldMkLst>
          <pc:docMk/>
          <pc:sldMk cId="4101457684" sldId="335"/>
        </pc:sldMkLst>
        <pc:spChg chg="add mod">
          <ac:chgData name="" userId="adf5514301def784" providerId="LiveId" clId="{D8C8BBC0-3C34-4A5F-9EFD-6298F78F71BE}" dt="2021-08-17T03:24:37.932" v="2069" actId="1076"/>
          <ac:spMkLst>
            <pc:docMk/>
            <pc:sldMk cId="4101457684" sldId="335"/>
            <ac:spMk id="7" creationId="{3FCC5DF3-4701-4796-948D-B33E6C7CB694}"/>
          </ac:spMkLst>
        </pc:spChg>
      </pc:sldChg>
      <pc:sldChg chg="ord">
        <pc:chgData name="" userId="adf5514301def784" providerId="LiveId" clId="{D8C8BBC0-3C34-4A5F-9EFD-6298F78F71BE}" dt="2021-08-17T04:24:32.291" v="2475"/>
        <pc:sldMkLst>
          <pc:docMk/>
          <pc:sldMk cId="4244999842" sldId="337"/>
        </pc:sldMkLst>
      </pc:sldChg>
      <pc:sldChg chg="addSp">
        <pc:chgData name="" userId="adf5514301def784" providerId="LiveId" clId="{D8C8BBC0-3C34-4A5F-9EFD-6298F78F71BE}" dt="2021-08-17T03:17:13.621" v="1964"/>
        <pc:sldMkLst>
          <pc:docMk/>
          <pc:sldMk cId="2150614202" sldId="338"/>
        </pc:sldMkLst>
        <pc:spChg chg="add">
          <ac:chgData name="" userId="adf5514301def784" providerId="LiveId" clId="{D8C8BBC0-3C34-4A5F-9EFD-6298F78F71BE}" dt="2021-08-17T03:17:13.621" v="1964"/>
          <ac:spMkLst>
            <pc:docMk/>
            <pc:sldMk cId="2150614202" sldId="338"/>
            <ac:spMk id="8" creationId="{95A28C9B-D69E-436E-BD9A-4933E3303060}"/>
          </ac:spMkLst>
        </pc:spChg>
      </pc:sldChg>
      <pc:sldChg chg="del">
        <pc:chgData name="" userId="adf5514301def784" providerId="LiveId" clId="{D8C8BBC0-3C34-4A5F-9EFD-6298F78F71BE}" dt="2021-08-17T02:04:53.123" v="40" actId="2696"/>
        <pc:sldMkLst>
          <pc:docMk/>
          <pc:sldMk cId="2608241155" sldId="339"/>
        </pc:sldMkLst>
      </pc:sldChg>
      <pc:sldChg chg="modSp">
        <pc:chgData name="" userId="adf5514301def784" providerId="LiveId" clId="{D8C8BBC0-3C34-4A5F-9EFD-6298F78F71BE}" dt="2021-08-17T03:46:07.766" v="2230" actId="20577"/>
        <pc:sldMkLst>
          <pc:docMk/>
          <pc:sldMk cId="3586034664" sldId="341"/>
        </pc:sldMkLst>
        <pc:spChg chg="mod">
          <ac:chgData name="" userId="adf5514301def784" providerId="LiveId" clId="{D8C8BBC0-3C34-4A5F-9EFD-6298F78F71BE}" dt="2021-08-17T03:46:07.766" v="2230" actId="20577"/>
          <ac:spMkLst>
            <pc:docMk/>
            <pc:sldMk cId="3586034664" sldId="341"/>
            <ac:spMk id="3" creationId="{CF674AF5-4698-4FA1-8F0D-3251DC33E099}"/>
          </ac:spMkLst>
        </pc:spChg>
      </pc:sldChg>
      <pc:sldChg chg="modSp">
        <pc:chgData name="" userId="adf5514301def784" providerId="LiveId" clId="{D8C8BBC0-3C34-4A5F-9EFD-6298F78F71BE}" dt="2021-08-17T03:28:38.022" v="2157" actId="20577"/>
        <pc:sldMkLst>
          <pc:docMk/>
          <pc:sldMk cId="3669575533" sldId="343"/>
        </pc:sldMkLst>
        <pc:spChg chg="mod">
          <ac:chgData name="" userId="adf5514301def784" providerId="LiveId" clId="{D8C8BBC0-3C34-4A5F-9EFD-6298F78F71BE}" dt="2021-08-17T03:28:38.022" v="2157" actId="20577"/>
          <ac:spMkLst>
            <pc:docMk/>
            <pc:sldMk cId="3669575533" sldId="343"/>
            <ac:spMk id="4" creationId="{04953454-2AB4-4BCB-829F-B4E2ABB966B7}"/>
          </ac:spMkLst>
        </pc:spChg>
      </pc:sldChg>
      <pc:sldChg chg="modSp">
        <pc:chgData name="" userId="adf5514301def784" providerId="LiveId" clId="{D8C8BBC0-3C34-4A5F-9EFD-6298F78F71BE}" dt="2021-08-17T03:28:57.149" v="2160" actId="14100"/>
        <pc:sldMkLst>
          <pc:docMk/>
          <pc:sldMk cId="2109508365" sldId="344"/>
        </pc:sldMkLst>
        <pc:picChg chg="mod">
          <ac:chgData name="" userId="adf5514301def784" providerId="LiveId" clId="{D8C8BBC0-3C34-4A5F-9EFD-6298F78F71BE}" dt="2021-08-17T03:28:53.618" v="2159" actId="14100"/>
          <ac:picMkLst>
            <pc:docMk/>
            <pc:sldMk cId="2109508365" sldId="344"/>
            <ac:picMk id="8" creationId="{F0576475-4A2B-416E-A28D-32ED5D461ADD}"/>
          </ac:picMkLst>
        </pc:picChg>
        <pc:picChg chg="mod">
          <ac:chgData name="" userId="adf5514301def784" providerId="LiveId" clId="{D8C8BBC0-3C34-4A5F-9EFD-6298F78F71BE}" dt="2021-08-17T03:28:48.672" v="2158" actId="14100"/>
          <ac:picMkLst>
            <pc:docMk/>
            <pc:sldMk cId="2109508365" sldId="344"/>
            <ac:picMk id="10" creationId="{CC716605-F5D6-4897-A521-7455C2DC4CCF}"/>
          </ac:picMkLst>
        </pc:picChg>
        <pc:picChg chg="mod">
          <ac:chgData name="" userId="adf5514301def784" providerId="LiveId" clId="{D8C8BBC0-3C34-4A5F-9EFD-6298F78F71BE}" dt="2021-08-17T03:28:57.149" v="2160" actId="14100"/>
          <ac:picMkLst>
            <pc:docMk/>
            <pc:sldMk cId="2109508365" sldId="344"/>
            <ac:picMk id="16" creationId="{942E30B1-61BF-4A00-8162-C75B61FF6F25}"/>
          </ac:picMkLst>
        </pc:picChg>
      </pc:sldChg>
      <pc:sldChg chg="del">
        <pc:chgData name="" userId="adf5514301def784" providerId="LiveId" clId="{D8C8BBC0-3C34-4A5F-9EFD-6298F78F71BE}" dt="2021-08-17T04:26:46.014" v="2511" actId="2696"/>
        <pc:sldMkLst>
          <pc:docMk/>
          <pc:sldMk cId="2689172324" sldId="355"/>
        </pc:sldMkLst>
      </pc:sldChg>
      <pc:sldChg chg="modSp">
        <pc:chgData name="" userId="adf5514301def784" providerId="LiveId" clId="{D8C8BBC0-3C34-4A5F-9EFD-6298F78F71BE}" dt="2021-08-17T03:49:11.288" v="2431" actId="14100"/>
        <pc:sldMkLst>
          <pc:docMk/>
          <pc:sldMk cId="2262036912" sldId="357"/>
        </pc:sldMkLst>
        <pc:picChg chg="mod">
          <ac:chgData name="" userId="adf5514301def784" providerId="LiveId" clId="{D8C8BBC0-3C34-4A5F-9EFD-6298F78F71BE}" dt="2021-08-17T03:49:11.288" v="2431" actId="14100"/>
          <ac:picMkLst>
            <pc:docMk/>
            <pc:sldMk cId="2262036912" sldId="357"/>
            <ac:picMk id="3" creationId="{D9FD2B47-9E62-42D1-B76C-56A4BE7A9E88}"/>
          </ac:picMkLst>
        </pc:picChg>
      </pc:sldChg>
      <pc:sldChg chg="modSp">
        <pc:chgData name="" userId="adf5514301def784" providerId="LiveId" clId="{D8C8BBC0-3C34-4A5F-9EFD-6298F78F71BE}" dt="2021-08-17T02:40:23.909" v="1490" actId="20577"/>
        <pc:sldMkLst>
          <pc:docMk/>
          <pc:sldMk cId="1950787020" sldId="359"/>
        </pc:sldMkLst>
        <pc:spChg chg="mod">
          <ac:chgData name="" userId="adf5514301def784" providerId="LiveId" clId="{D8C8BBC0-3C34-4A5F-9EFD-6298F78F71BE}" dt="2021-08-17T02:40:23.909" v="1490" actId="20577"/>
          <ac:spMkLst>
            <pc:docMk/>
            <pc:sldMk cId="1950787020" sldId="359"/>
            <ac:spMk id="5" creationId="{7EA4F179-BAE9-42AA-8EE3-862CDA4ADF43}"/>
          </ac:spMkLst>
        </pc:spChg>
      </pc:sldChg>
      <pc:sldChg chg="modSp">
        <pc:chgData name="" userId="adf5514301def784" providerId="LiveId" clId="{D8C8BBC0-3C34-4A5F-9EFD-6298F78F71BE}" dt="2021-08-17T03:48:10.537" v="2428" actId="20577"/>
        <pc:sldMkLst>
          <pc:docMk/>
          <pc:sldMk cId="3006575594" sldId="361"/>
        </pc:sldMkLst>
        <pc:spChg chg="mod">
          <ac:chgData name="" userId="adf5514301def784" providerId="LiveId" clId="{D8C8BBC0-3C34-4A5F-9EFD-6298F78F71BE}" dt="2021-08-17T03:48:10.537" v="2428" actId="20577"/>
          <ac:spMkLst>
            <pc:docMk/>
            <pc:sldMk cId="3006575594" sldId="361"/>
            <ac:spMk id="4" creationId="{7DE2831E-0602-42CA-AF25-5D222D67BD61}"/>
          </ac:spMkLst>
        </pc:spChg>
      </pc:sldChg>
      <pc:sldChg chg="add del">
        <pc:chgData name="" userId="adf5514301def784" providerId="LiveId" clId="{D8C8BBC0-3C34-4A5F-9EFD-6298F78F71BE}" dt="2021-08-17T04:26:50.640" v="2513" actId="2696"/>
        <pc:sldMkLst>
          <pc:docMk/>
          <pc:sldMk cId="504732088" sldId="362"/>
        </pc:sldMkLst>
      </pc:sldChg>
      <pc:sldChg chg="modSp">
        <pc:chgData name="" userId="adf5514301def784" providerId="LiveId" clId="{D8C8BBC0-3C34-4A5F-9EFD-6298F78F71BE}" dt="2021-08-17T03:27:49.780" v="2098" actId="20577"/>
        <pc:sldMkLst>
          <pc:docMk/>
          <pc:sldMk cId="68668567" sldId="363"/>
        </pc:sldMkLst>
        <pc:spChg chg="mod">
          <ac:chgData name="" userId="adf5514301def784" providerId="LiveId" clId="{D8C8BBC0-3C34-4A5F-9EFD-6298F78F71BE}" dt="2021-08-17T03:27:49.780" v="2098" actId="20577"/>
          <ac:spMkLst>
            <pc:docMk/>
            <pc:sldMk cId="68668567" sldId="363"/>
            <ac:spMk id="3" creationId="{C045A0BF-8135-4B79-8B5D-ED2C87C60CF4}"/>
          </ac:spMkLst>
        </pc:spChg>
      </pc:sldChg>
      <pc:sldChg chg="modSp add">
        <pc:chgData name="" userId="adf5514301def784" providerId="LiveId" clId="{D8C8BBC0-3C34-4A5F-9EFD-6298F78F71BE}" dt="2021-08-17T03:23:57.997" v="2059"/>
        <pc:sldMkLst>
          <pc:docMk/>
          <pc:sldMk cId="322787384" sldId="364"/>
        </pc:sldMkLst>
        <pc:spChg chg="mod">
          <ac:chgData name="" userId="adf5514301def784" providerId="LiveId" clId="{D8C8BBC0-3C34-4A5F-9EFD-6298F78F71BE}" dt="2021-08-17T02:24:52.330" v="1180" actId="1076"/>
          <ac:spMkLst>
            <pc:docMk/>
            <pc:sldMk cId="322787384" sldId="364"/>
            <ac:spMk id="2" creationId="{85DBF326-5F0E-4245-B3C3-14ACA706914A}"/>
          </ac:spMkLst>
        </pc:spChg>
        <pc:spChg chg="mod">
          <ac:chgData name="" userId="adf5514301def784" providerId="LiveId" clId="{D8C8BBC0-3C34-4A5F-9EFD-6298F78F71BE}" dt="2021-08-17T03:23:57.997" v="2059"/>
          <ac:spMkLst>
            <pc:docMk/>
            <pc:sldMk cId="322787384" sldId="364"/>
            <ac:spMk id="3" creationId="{717F7114-01A5-42E6-9C4F-792075447595}"/>
          </ac:spMkLst>
        </pc:spChg>
      </pc:sldChg>
      <pc:sldMasterChg chg="delSldLayout">
        <pc:chgData name="" userId="adf5514301def784" providerId="LiveId" clId="{D8C8BBC0-3C34-4A5F-9EFD-6298F78F71BE}" dt="2021-08-17T04:26:45.074" v="2506" actId="2696"/>
        <pc:sldMasterMkLst>
          <pc:docMk/>
          <pc:sldMasterMk cId="0" sldId="2147483659"/>
        </pc:sldMasterMkLst>
        <pc:sldLayoutChg chg="del">
          <pc:chgData name="" userId="adf5514301def784" providerId="LiveId" clId="{D8C8BBC0-3C34-4A5F-9EFD-6298F78F71BE}" dt="2021-08-17T04:26:43.524" v="2494" actId="2696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" userId="adf5514301def784" providerId="LiveId" clId="{D8C8BBC0-3C34-4A5F-9EFD-6298F78F71BE}" dt="2021-08-17T04:26:44.703" v="2502" actId="2696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" userId="adf5514301def784" providerId="LiveId" clId="{D8C8BBC0-3C34-4A5F-9EFD-6298F78F71BE}" dt="2021-08-17T04:26:45.074" v="2506" actId="269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DB0BE0-7D68-4E46-9E28-5F34A08D0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5C5A8-192A-4120-A96C-6B36208961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70705-BA33-4FAC-8C21-06C47D570D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277CA-807C-4F68-9A0A-F20561D2C4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499C-1EC8-4184-B118-7A8D464C80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6A96D-7BFF-40A4-A7EC-01268E577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3423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7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62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0" y="885637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0" y="871989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AC732-9F6F-459E-9579-2AD1F368908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261" y="0"/>
            <a:ext cx="1254349" cy="48950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labai.medium.com/reinforcement-learning-algorithms-an-intuitive-overview-904e2dff5bbc" TargetMode="External"/><Relationship Id="rId2" Type="http://schemas.openxmlformats.org/officeDocument/2006/relationships/hyperlink" Target="https://deeplizard.com/learn/video/wrBUkpiRvCA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47872" y="507999"/>
            <a:ext cx="7193400" cy="8274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800" dirty="0"/>
              <a:t>Reinforcement-Learning-based navigation for autonomous vehicles </a:t>
            </a:r>
            <a:endParaRPr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DA532-6379-4F1B-AA1E-203B88D90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6735" y="2211595"/>
            <a:ext cx="4823207" cy="1915564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    </a:t>
            </a:r>
            <a:r>
              <a:rPr lang="en-US" sz="1800" dirty="0"/>
              <a:t>Author : Abdalla Mohamed </a:t>
            </a:r>
          </a:p>
          <a:p>
            <a:pPr marL="76200" indent="0">
              <a:buNone/>
            </a:pPr>
            <a:r>
              <a:rPr lang="en-US" sz="1800" dirty="0"/>
              <a:t>     Supervisor : Prof. Dr. Ayman A. El-</a:t>
            </a:r>
            <a:r>
              <a:rPr lang="en-US" sz="1800" dirty="0" err="1"/>
              <a:t>Badawy</a:t>
            </a:r>
            <a:r>
              <a:rPr lang="en-US" sz="1800" dirty="0"/>
              <a:t> </a:t>
            </a:r>
          </a:p>
          <a:p>
            <a:pPr marL="76200" indent="0">
              <a:buNone/>
            </a:pPr>
            <a:r>
              <a:rPr lang="en-US" sz="1800" dirty="0"/>
              <a:t>     Reviewer : Dr. Tamer Ismail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EB06-BEC3-459F-8A84-1B51ACD0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00" y="711120"/>
            <a:ext cx="7193400" cy="393600"/>
          </a:xfrm>
        </p:spPr>
        <p:txBody>
          <a:bodyPr/>
          <a:lstStyle/>
          <a:p>
            <a:r>
              <a:rPr lang="en-US" dirty="0"/>
              <a:t>Why Reinforcement Learning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E316C-7C37-4657-A0AC-C551EF58B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51284"/>
            <a:ext cx="4469527" cy="38159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Does not require a data set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Adaptive and flexible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Widely used in navigation tasks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56FAD-4992-4B24-B3F7-10FE48C56E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1727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E7B3-68D0-4C54-A7AF-6FFC8581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500" y="718884"/>
            <a:ext cx="6156200" cy="393600"/>
          </a:xfrm>
        </p:spPr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A4A03-1816-440F-8EC0-F837A63F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112484"/>
            <a:ext cx="5258225" cy="4031015"/>
          </a:xfrm>
        </p:spPr>
        <p:txBody>
          <a:bodyPr/>
          <a:lstStyle/>
          <a:p>
            <a:endParaRPr lang="en-US" sz="1600" dirty="0"/>
          </a:p>
          <a:p>
            <a:r>
              <a:rPr lang="en-US" sz="1600" dirty="0"/>
              <a:t>Agent : the mind that take actions ( Pacman)</a:t>
            </a:r>
          </a:p>
          <a:p>
            <a:r>
              <a:rPr lang="en-US" sz="1600" dirty="0"/>
              <a:t>State : The current situation of the agent </a:t>
            </a:r>
          </a:p>
          <a:p>
            <a:r>
              <a:rPr lang="en-US" sz="1600" dirty="0"/>
              <a:t>Actions : all possible moves </a:t>
            </a:r>
          </a:p>
          <a:p>
            <a:r>
              <a:rPr lang="en-US" sz="1600" dirty="0"/>
              <a:t>Reward : A signal stating how good or bad our action was in a given state ( Pac-mac score)   </a:t>
            </a:r>
          </a:p>
          <a:p>
            <a:r>
              <a:rPr lang="en-US" sz="1600" dirty="0"/>
              <a:t>Policy : The strategy that the agent employs to determine next actions (Pac-Man tactics) </a:t>
            </a:r>
          </a:p>
          <a:p>
            <a:r>
              <a:rPr lang="en-US" sz="1600" dirty="0"/>
              <a:t>Environment : The agent surroundings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5C08-DB4C-40CC-BB1B-8F14961DB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23BE307-A980-4DB9-9DAB-BC4B0612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84" y="1792800"/>
            <a:ext cx="3625600" cy="229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90000"/>
                <a:lumOff val="1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86174-B06C-486C-9886-42AF7323D715}"/>
              </a:ext>
            </a:extLst>
          </p:cNvPr>
          <p:cNvSpPr txBox="1"/>
          <p:nvPr/>
        </p:nvSpPr>
        <p:spPr>
          <a:xfrm>
            <a:off x="6865256" y="4205182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[8] </a:t>
            </a:r>
          </a:p>
        </p:txBody>
      </p:sp>
    </p:spTree>
    <p:extLst>
      <p:ext uri="{BB962C8B-B14F-4D97-AF65-F5344CB8AC3E}">
        <p14:creationId xmlns:p14="http://schemas.microsoft.com/office/powerpoint/2010/main" val="254337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17B1-F454-4C8E-8BE4-C15AEC84A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E1577-99BC-48D2-98B7-E76A6DC3EF21}"/>
              </a:ext>
            </a:extLst>
          </p:cNvPr>
          <p:cNvSpPr txBox="1"/>
          <p:nvPr/>
        </p:nvSpPr>
        <p:spPr>
          <a:xfrm>
            <a:off x="912936" y="712474"/>
            <a:ext cx="371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Your brain is the Agent</a:t>
            </a:r>
          </a:p>
        </p:txBody>
      </p:sp>
      <p:cxnSp>
        <p:nvCxnSpPr>
          <p:cNvPr id="10" name="Google Shape;34;p5">
            <a:extLst>
              <a:ext uri="{FF2B5EF4-FFF2-40B4-BE49-F238E27FC236}">
                <a16:creationId xmlns:a16="http://schemas.microsoft.com/office/drawing/2014/main" id="{42556290-4AFA-44A8-9993-4C81C1C8311D}"/>
              </a:ext>
            </a:extLst>
          </p:cNvPr>
          <p:cNvCxnSpPr>
            <a:cxnSpLocks/>
          </p:cNvCxnSpPr>
          <p:nvPr/>
        </p:nvCxnSpPr>
        <p:spPr>
          <a:xfrm>
            <a:off x="0" y="1511279"/>
            <a:ext cx="118253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443316-549A-4ADB-9413-65306E1474F6}"/>
              </a:ext>
            </a:extLst>
          </p:cNvPr>
          <p:cNvSpPr txBox="1"/>
          <p:nvPr/>
        </p:nvSpPr>
        <p:spPr>
          <a:xfrm>
            <a:off x="1182532" y="1311224"/>
            <a:ext cx="344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The world is your Environment </a:t>
            </a:r>
          </a:p>
        </p:txBody>
      </p:sp>
      <p:cxnSp>
        <p:nvCxnSpPr>
          <p:cNvPr id="15" name="Google Shape;34;p5">
            <a:extLst>
              <a:ext uri="{FF2B5EF4-FFF2-40B4-BE49-F238E27FC236}">
                <a16:creationId xmlns:a16="http://schemas.microsoft.com/office/drawing/2014/main" id="{98768100-BC37-4F1C-829A-5CAE3E79F636}"/>
              </a:ext>
            </a:extLst>
          </p:cNvPr>
          <p:cNvCxnSpPr>
            <a:cxnSpLocks/>
          </p:cNvCxnSpPr>
          <p:nvPr/>
        </p:nvCxnSpPr>
        <p:spPr>
          <a:xfrm>
            <a:off x="-33231" y="2144942"/>
            <a:ext cx="163736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3C35F7-D406-49DA-B557-21E6B1504186}"/>
              </a:ext>
            </a:extLst>
          </p:cNvPr>
          <p:cNvSpPr txBox="1"/>
          <p:nvPr/>
        </p:nvSpPr>
        <p:spPr>
          <a:xfrm>
            <a:off x="1604138" y="1925419"/>
            <a:ext cx="366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Dopamine is your Reward Function </a:t>
            </a:r>
          </a:p>
        </p:txBody>
      </p:sp>
      <p:cxnSp>
        <p:nvCxnSpPr>
          <p:cNvPr id="18" name="Google Shape;34;p5">
            <a:extLst>
              <a:ext uri="{FF2B5EF4-FFF2-40B4-BE49-F238E27FC236}">
                <a16:creationId xmlns:a16="http://schemas.microsoft.com/office/drawing/2014/main" id="{FDEE2B2C-E407-41C4-9B02-4EEE2C8FF489}"/>
              </a:ext>
            </a:extLst>
          </p:cNvPr>
          <p:cNvCxnSpPr>
            <a:cxnSpLocks/>
          </p:cNvCxnSpPr>
          <p:nvPr/>
        </p:nvCxnSpPr>
        <p:spPr>
          <a:xfrm>
            <a:off x="0" y="2866836"/>
            <a:ext cx="118253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98A1F3-A746-4676-94CD-816CED543DBF}"/>
              </a:ext>
            </a:extLst>
          </p:cNvPr>
          <p:cNvSpPr txBox="1"/>
          <p:nvPr/>
        </p:nvSpPr>
        <p:spPr>
          <a:xfrm>
            <a:off x="1182530" y="2675392"/>
            <a:ext cx="317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Your Policy is the way you act to the world situations </a:t>
            </a:r>
          </a:p>
        </p:txBody>
      </p:sp>
      <p:cxnSp>
        <p:nvCxnSpPr>
          <p:cNvPr id="21" name="Google Shape;34;p5">
            <a:extLst>
              <a:ext uri="{FF2B5EF4-FFF2-40B4-BE49-F238E27FC236}">
                <a16:creationId xmlns:a16="http://schemas.microsoft.com/office/drawing/2014/main" id="{18CC6C72-F0D2-46D2-86EA-7D4564559CA0}"/>
              </a:ext>
            </a:extLst>
          </p:cNvPr>
          <p:cNvCxnSpPr>
            <a:cxnSpLocks/>
          </p:cNvCxnSpPr>
          <p:nvPr/>
        </p:nvCxnSpPr>
        <p:spPr>
          <a:xfrm>
            <a:off x="0" y="3691651"/>
            <a:ext cx="91439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AB855-158D-454F-93D4-D2A74509CF23}"/>
              </a:ext>
            </a:extLst>
          </p:cNvPr>
          <p:cNvSpPr txBox="1"/>
          <p:nvPr/>
        </p:nvSpPr>
        <p:spPr>
          <a:xfrm>
            <a:off x="912936" y="3440752"/>
            <a:ext cx="344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Your goal is to maximize the reward function  </a:t>
            </a:r>
          </a:p>
        </p:txBody>
      </p:sp>
    </p:spTree>
    <p:extLst>
      <p:ext uri="{BB962C8B-B14F-4D97-AF65-F5344CB8AC3E}">
        <p14:creationId xmlns:p14="http://schemas.microsoft.com/office/powerpoint/2010/main" val="19952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7" grpId="0"/>
      <p:bldP spid="20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589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Literature review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7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725F3-DE46-46BF-B711-58D2B28A6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ABAF6-5D3D-4C6B-998A-148C7D41CDC7}"/>
              </a:ext>
            </a:extLst>
          </p:cNvPr>
          <p:cNvSpPr txBox="1"/>
          <p:nvPr/>
        </p:nvSpPr>
        <p:spPr>
          <a:xfrm>
            <a:off x="476633" y="941900"/>
            <a:ext cx="416625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In 2011 , handy </a:t>
            </a:r>
            <a:r>
              <a:rPr lang="en-US" sz="1600" dirty="0" err="1">
                <a:solidFill>
                  <a:schemeClr val="bg1"/>
                </a:solidFill>
                <a:latin typeface="Quantico" panose="020B0604020202020204" charset="0"/>
              </a:rPr>
              <a:t>wikasono</a:t>
            </a: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 used Q-learning to develop an obstacle avoidance behavior on a mobile robot . [1]</a:t>
            </a:r>
          </a:p>
          <a:p>
            <a:pPr>
              <a:buClr>
                <a:srgbClr val="D6FFCF"/>
              </a:buClr>
            </a:pPr>
            <a:endParaRPr lang="en-US" dirty="0">
              <a:solidFill>
                <a:schemeClr val="bg1"/>
              </a:solidFill>
              <a:latin typeface="Titillium Web Light" panose="020B0604020202020204" charset="0"/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tillium Web Light" panose="020B0604020202020204" charset="0"/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tillium Web Ligh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58D38-4E25-40ED-9032-0637185C6684}"/>
              </a:ext>
            </a:extLst>
          </p:cNvPr>
          <p:cNvSpPr txBox="1"/>
          <p:nvPr/>
        </p:nvSpPr>
        <p:spPr>
          <a:xfrm>
            <a:off x="476634" y="1912447"/>
            <a:ext cx="833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D6FFCF"/>
              </a:buClr>
            </a:pP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D24B0-EE94-448E-A23D-49BAC9C6E0BC}"/>
              </a:ext>
            </a:extLst>
          </p:cNvPr>
          <p:cNvSpPr txBox="1"/>
          <p:nvPr/>
        </p:nvSpPr>
        <p:spPr>
          <a:xfrm>
            <a:off x="5061097" y="941900"/>
            <a:ext cx="3891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In 2015, Emanuele </a:t>
            </a:r>
            <a:r>
              <a:rPr lang="en-US" sz="1600" dirty="0" err="1">
                <a:solidFill>
                  <a:schemeClr val="bg1"/>
                </a:solidFill>
                <a:latin typeface="Quantico" panose="020B0604020202020204" charset="0"/>
              </a:rPr>
              <a:t>Vitolo</a:t>
            </a: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 studied the effect of manipulating Dyna-Q algorithm  parameters to achieve better results .</a:t>
            </a:r>
          </a:p>
          <a:p>
            <a:pPr algn="ctr">
              <a:buClr>
                <a:srgbClr val="D6FFCF"/>
              </a:buClr>
            </a:pP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[2]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766A8-7130-4042-B1C5-16FA2E16323E}"/>
              </a:ext>
            </a:extLst>
          </p:cNvPr>
          <p:cNvSpPr txBox="1"/>
          <p:nvPr/>
        </p:nvSpPr>
        <p:spPr>
          <a:xfrm>
            <a:off x="543973" y="2585163"/>
            <a:ext cx="4166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In 2017, Vikas Kumar  proposed an  obstacle avoidance technique for wheeled mobile robot based on Deep-Q-Learning.</a:t>
            </a:r>
          </a:p>
          <a:p>
            <a:pPr algn="ctr">
              <a:buClr>
                <a:srgbClr val="D6FFCF"/>
              </a:buClr>
            </a:pP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E2A8D-EFF6-4D8A-AC24-0D2C458E04F7}"/>
              </a:ext>
            </a:extLst>
          </p:cNvPr>
          <p:cNvSpPr txBox="1"/>
          <p:nvPr/>
        </p:nvSpPr>
        <p:spPr>
          <a:xfrm>
            <a:off x="4977749" y="2574166"/>
            <a:ext cx="4166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In 2019, </a:t>
            </a:r>
            <a:r>
              <a:rPr lang="en-US" sz="1600" dirty="0" err="1">
                <a:solidFill>
                  <a:schemeClr val="bg1"/>
                </a:solidFill>
                <a:latin typeface="Quantico" panose="020B0604020202020204" charset="0"/>
              </a:rPr>
              <a:t>Yotaro</a:t>
            </a:r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 Yamaguchi concluded that adding a target network to the deep Q-learning algorithm maximized the score of the agent at Atari games.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Quantico" panose="020B0604020202020204" charset="0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6187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589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Thesis Aim </a:t>
            </a:r>
            <a:endParaRPr lang="en-US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9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FB95D-8C92-4685-9865-0A5FC92CA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51849"/>
            <a:ext cx="9144000" cy="2921801"/>
          </a:xfrm>
        </p:spPr>
        <p:txBody>
          <a:bodyPr/>
          <a:lstStyle/>
          <a:p>
            <a:pPr algn="l"/>
            <a:r>
              <a:rPr lang="en-US" sz="2000" dirty="0"/>
              <a:t>Implement and simulate navigation tasks of a four wheeled robot using an efficient RL algorithm as a path planner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42895B-C745-4B54-B97A-3C77267F1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976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609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Implementation</a:t>
            </a:r>
            <a:endParaRPr lang="en-US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94560" y="3129279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5872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9423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9040-029F-4939-B1A8-54D5F41A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1" y="703453"/>
            <a:ext cx="3899259" cy="393600"/>
          </a:xfrm>
        </p:spPr>
        <p:txBody>
          <a:bodyPr/>
          <a:lstStyle/>
          <a:p>
            <a:r>
              <a:rPr lang="en-US" sz="2800" dirty="0"/>
              <a:t>Environment features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A5B4FE-792A-456B-8375-2B3A1AC5C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05" y="1097053"/>
            <a:ext cx="4706776" cy="3791206"/>
          </a:xfrm>
        </p:spPr>
        <p:txBody>
          <a:bodyPr/>
          <a:lstStyle/>
          <a:p>
            <a:r>
              <a:rPr lang="en-US" sz="1600" dirty="0"/>
              <a:t>Python-based environment  from </a:t>
            </a:r>
            <a:r>
              <a:rPr lang="en-US" sz="1600" dirty="0" err="1"/>
              <a:t>OpenAi</a:t>
            </a:r>
            <a:r>
              <a:rPr lang="en-US" sz="1600" dirty="0"/>
              <a:t> Gym Discrete grid-world 25 by 25</a:t>
            </a:r>
          </a:p>
          <a:p>
            <a:r>
              <a:rPr lang="en-US" sz="1600" dirty="0"/>
              <a:t>The green state is the agent starting position </a:t>
            </a:r>
          </a:p>
          <a:p>
            <a:r>
              <a:rPr lang="en-US" sz="1600" dirty="0"/>
              <a:t>The red cell is the target (terminal state) </a:t>
            </a:r>
          </a:p>
          <a:p>
            <a:r>
              <a:rPr lang="en-US" sz="1600" dirty="0"/>
              <a:t>cells colored in black are the obstacles </a:t>
            </a:r>
          </a:p>
          <a:p>
            <a:r>
              <a:rPr lang="en-US" sz="1600" dirty="0"/>
              <a:t>The agent has four discrete actions :  </a:t>
            </a:r>
          </a:p>
          <a:p>
            <a:r>
              <a:rPr lang="en-US" sz="1600" dirty="0"/>
              <a:t> 0   :  up </a:t>
            </a:r>
          </a:p>
          <a:p>
            <a:r>
              <a:rPr lang="en-US" sz="1600" dirty="0"/>
              <a:t> 1   :  down  </a:t>
            </a:r>
          </a:p>
          <a:p>
            <a:r>
              <a:rPr lang="en-US" sz="1600" dirty="0"/>
              <a:t> 2   :  left </a:t>
            </a:r>
          </a:p>
          <a:p>
            <a:r>
              <a:rPr lang="en-US" sz="1600" dirty="0"/>
              <a:t> 3   : right</a:t>
            </a:r>
          </a:p>
          <a:p>
            <a:pPr marL="7620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76200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FB795-9099-47F7-BC7D-3B8DA6839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05A42-991E-41FA-9A4A-0D1147AD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656" y="584609"/>
            <a:ext cx="4121239" cy="408904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8216BA-E6D9-49D1-8A64-2A11CC6697D7}"/>
              </a:ext>
            </a:extLst>
          </p:cNvPr>
          <p:cNvSpPr/>
          <p:nvPr/>
        </p:nvSpPr>
        <p:spPr>
          <a:xfrm>
            <a:off x="5982788" y="1392682"/>
            <a:ext cx="236874" cy="165003"/>
          </a:xfrm>
          <a:prstGeom prst="rightArrow">
            <a:avLst/>
          </a:prstGeom>
          <a:solidFill>
            <a:srgbClr val="D6F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609D398-1026-4379-8BFC-B3D224F72EB6}"/>
              </a:ext>
            </a:extLst>
          </p:cNvPr>
          <p:cNvSpPr/>
          <p:nvPr/>
        </p:nvSpPr>
        <p:spPr>
          <a:xfrm>
            <a:off x="5419280" y="1377213"/>
            <a:ext cx="236874" cy="180472"/>
          </a:xfrm>
          <a:prstGeom prst="leftArrow">
            <a:avLst/>
          </a:prstGeom>
          <a:solidFill>
            <a:srgbClr val="D6F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C4EC8156-F7C5-47A4-8576-3B0894EADCE9}"/>
              </a:ext>
            </a:extLst>
          </p:cNvPr>
          <p:cNvSpPr/>
          <p:nvPr/>
        </p:nvSpPr>
        <p:spPr>
          <a:xfrm>
            <a:off x="5748805" y="1097053"/>
            <a:ext cx="178754" cy="236734"/>
          </a:xfrm>
          <a:prstGeom prst="upArrow">
            <a:avLst/>
          </a:prstGeom>
          <a:solidFill>
            <a:srgbClr val="D6F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81227C5-E218-4011-A5A8-05BBE0202444}"/>
              </a:ext>
            </a:extLst>
          </p:cNvPr>
          <p:cNvSpPr/>
          <p:nvPr/>
        </p:nvSpPr>
        <p:spPr>
          <a:xfrm>
            <a:off x="5748805" y="1609496"/>
            <a:ext cx="178754" cy="236735"/>
          </a:xfrm>
          <a:prstGeom prst="downArrow">
            <a:avLst/>
          </a:prstGeom>
          <a:solidFill>
            <a:srgbClr val="D6F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BBAE-8470-4A32-88C2-511DD85747DB}"/>
              </a:ext>
            </a:extLst>
          </p:cNvPr>
          <p:cNvSpPr txBox="1"/>
          <p:nvPr/>
        </p:nvSpPr>
        <p:spPr>
          <a:xfrm>
            <a:off x="6836227" y="4642038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16478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104C-5B62-4291-BABF-5A70CF8F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24" y="737631"/>
            <a:ext cx="7193400" cy="393600"/>
          </a:xfrm>
        </p:spPr>
        <p:txBody>
          <a:bodyPr/>
          <a:lstStyle/>
          <a:p>
            <a:r>
              <a:rPr lang="en-US" sz="2800" dirty="0"/>
              <a:t>Environment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4063-65E9-4922-838A-6E48538E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99" y="1467936"/>
            <a:ext cx="3148836" cy="3599315"/>
          </a:xfrm>
        </p:spPr>
        <p:txBody>
          <a:bodyPr/>
          <a:lstStyle/>
          <a:p>
            <a:r>
              <a:rPr lang="en-US" sz="1400" dirty="0"/>
              <a:t>There are 625 different states</a:t>
            </a:r>
          </a:p>
          <a:p>
            <a:r>
              <a:rPr lang="en-US" sz="1400" dirty="0"/>
              <a:t>The state  is the 2d array representation of the environment</a:t>
            </a:r>
          </a:p>
          <a:p>
            <a:r>
              <a:rPr lang="en-US" sz="1400" dirty="0"/>
              <a:t>Free cells represented by zeros</a:t>
            </a:r>
          </a:p>
          <a:p>
            <a:r>
              <a:rPr lang="en-US" sz="1400" dirty="0"/>
              <a:t>Obstacles represented by ones  </a:t>
            </a:r>
          </a:p>
          <a:p>
            <a:r>
              <a:rPr lang="en-US" sz="1400" dirty="0"/>
              <a:t>Agent position is represented by 2 </a:t>
            </a:r>
          </a:p>
          <a:p>
            <a:r>
              <a:rPr lang="en-US" sz="1400" dirty="0"/>
              <a:t>Target position is represented by 3 </a:t>
            </a:r>
          </a:p>
          <a:p>
            <a:endParaRPr lang="en-US" sz="1400" dirty="0"/>
          </a:p>
          <a:p>
            <a:endParaRPr lang="en-US" sz="1400" dirty="0"/>
          </a:p>
          <a:p>
            <a:pPr marL="7620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4F4BA-C7F4-4A38-987F-CE45415AD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74F9D-8CAD-43B1-82D7-49E1D88F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90" y="1588870"/>
            <a:ext cx="2914111" cy="289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8CBD5-4BC4-42BB-B58D-CDC6736E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21" y="1588869"/>
            <a:ext cx="2761105" cy="2891346"/>
          </a:xfrm>
          <a:prstGeom prst="rect">
            <a:avLst/>
          </a:prstGeom>
        </p:spPr>
      </p:pic>
      <p:grpSp>
        <p:nvGrpSpPr>
          <p:cNvPr id="8" name="Google Shape;433;p40">
            <a:extLst>
              <a:ext uri="{FF2B5EF4-FFF2-40B4-BE49-F238E27FC236}">
                <a16:creationId xmlns:a16="http://schemas.microsoft.com/office/drawing/2014/main" id="{557D9132-CDB0-487B-8476-512821771408}"/>
              </a:ext>
            </a:extLst>
          </p:cNvPr>
          <p:cNvGrpSpPr/>
          <p:nvPr/>
        </p:nvGrpSpPr>
        <p:grpSpPr>
          <a:xfrm>
            <a:off x="6634556" y="1769608"/>
            <a:ext cx="327236" cy="334744"/>
            <a:chOff x="1855667" y="1772729"/>
            <a:chExt cx="334744" cy="334744"/>
          </a:xfrm>
        </p:grpSpPr>
        <p:sp>
          <p:nvSpPr>
            <p:cNvPr id="9" name="Google Shape;434;p40">
              <a:extLst>
                <a:ext uri="{FF2B5EF4-FFF2-40B4-BE49-F238E27FC236}">
                  <a16:creationId xmlns:a16="http://schemas.microsoft.com/office/drawing/2014/main" id="{63799EFC-336D-4A71-966F-9E53AB93176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" name="Google Shape;435;p40">
              <a:extLst>
                <a:ext uri="{FF2B5EF4-FFF2-40B4-BE49-F238E27FC236}">
                  <a16:creationId xmlns:a16="http://schemas.microsoft.com/office/drawing/2014/main" id="{A288DC26-0884-4F90-BBAF-E4CD85084B23}"/>
                </a:ext>
              </a:extLst>
            </p:cNvPr>
            <p:cNvSpPr/>
            <p:nvPr/>
          </p:nvSpPr>
          <p:spPr>
            <a:xfrm>
              <a:off x="1911302" y="1852546"/>
              <a:ext cx="206255" cy="1925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2">
                      <a:lumMod val="50000"/>
                    </a:schemeClr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b="1" dirty="0">
                <a:solidFill>
                  <a:schemeClr val="tx2">
                    <a:lumMod val="50000"/>
                  </a:schemeClr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1" name="Google Shape;433;p40">
            <a:extLst>
              <a:ext uri="{FF2B5EF4-FFF2-40B4-BE49-F238E27FC236}">
                <a16:creationId xmlns:a16="http://schemas.microsoft.com/office/drawing/2014/main" id="{52722A9E-683C-44AE-9B31-41E4468B9506}"/>
              </a:ext>
            </a:extLst>
          </p:cNvPr>
          <p:cNvGrpSpPr/>
          <p:nvPr/>
        </p:nvGrpSpPr>
        <p:grpSpPr>
          <a:xfrm>
            <a:off x="7012373" y="3174994"/>
            <a:ext cx="334744" cy="334744"/>
            <a:chOff x="1855667" y="1772729"/>
            <a:chExt cx="334744" cy="334744"/>
          </a:xfrm>
        </p:grpSpPr>
        <p:sp>
          <p:nvSpPr>
            <p:cNvPr id="12" name="Google Shape;434;p40">
              <a:extLst>
                <a:ext uri="{FF2B5EF4-FFF2-40B4-BE49-F238E27FC236}">
                  <a16:creationId xmlns:a16="http://schemas.microsoft.com/office/drawing/2014/main" id="{FE7A8388-8AC5-40FD-8979-7F3C08D5F374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435;p40">
              <a:extLst>
                <a:ext uri="{FF2B5EF4-FFF2-40B4-BE49-F238E27FC236}">
                  <a16:creationId xmlns:a16="http://schemas.microsoft.com/office/drawing/2014/main" id="{F7580963-DFA8-4BC8-B1A6-93E6D449ED82}"/>
                </a:ext>
              </a:extLst>
            </p:cNvPr>
            <p:cNvSpPr/>
            <p:nvPr/>
          </p:nvSpPr>
          <p:spPr>
            <a:xfrm>
              <a:off x="1915201" y="1850900"/>
              <a:ext cx="215675" cy="17840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00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b="1" dirty="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65F1E7DB-9497-4868-9875-5317B2A088B7}"/>
              </a:ext>
            </a:extLst>
          </p:cNvPr>
          <p:cNvSpPr/>
          <p:nvPr/>
        </p:nvSpPr>
        <p:spPr>
          <a:xfrm>
            <a:off x="4083860" y="3519172"/>
            <a:ext cx="206257" cy="1747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7AEA2B-A8CF-4475-AC93-699285BD4B36}"/>
              </a:ext>
            </a:extLst>
          </p:cNvPr>
          <p:cNvSpPr/>
          <p:nvPr/>
        </p:nvSpPr>
        <p:spPr>
          <a:xfrm>
            <a:off x="3777009" y="2119894"/>
            <a:ext cx="189974" cy="17642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1004278" y="695153"/>
            <a:ext cx="1267207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Outline</a:t>
            </a:r>
            <a:endParaRPr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30EFD-45A6-42B0-9E55-F29A3DDC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91" y="1088753"/>
            <a:ext cx="7193400" cy="3881432"/>
          </a:xfrm>
        </p:spPr>
        <p:txBody>
          <a:bodyPr/>
          <a:lstStyle/>
          <a:p>
            <a:r>
              <a:rPr lang="en-US" sz="1800" dirty="0"/>
              <a:t>Introduction</a:t>
            </a:r>
            <a:r>
              <a:rPr lang="en-US" sz="1800" b="1" dirty="0"/>
              <a:t>  </a:t>
            </a:r>
            <a:r>
              <a:rPr lang="en-US" sz="1800" dirty="0"/>
              <a:t> </a:t>
            </a:r>
          </a:p>
          <a:p>
            <a:r>
              <a:rPr lang="en-US" sz="1800" dirty="0"/>
              <a:t>Literature review </a:t>
            </a:r>
          </a:p>
          <a:p>
            <a:r>
              <a:rPr lang="en-US" sz="1800" dirty="0"/>
              <a:t>Aim of the thesis</a:t>
            </a:r>
          </a:p>
          <a:p>
            <a:r>
              <a:rPr lang="en-US" sz="1800" dirty="0"/>
              <a:t>Implementation </a:t>
            </a:r>
          </a:p>
          <a:p>
            <a:pPr marL="76200" indent="0">
              <a:buNone/>
            </a:pPr>
            <a:r>
              <a:rPr lang="en-US" sz="1800" dirty="0"/>
              <a:t>           </a:t>
            </a:r>
            <a:r>
              <a:rPr lang="en-US" sz="1800" dirty="0">
                <a:solidFill>
                  <a:srgbClr val="D6FFCF"/>
                </a:solidFill>
              </a:rPr>
              <a:t>- </a:t>
            </a:r>
            <a:r>
              <a:rPr lang="en-US" sz="1800" dirty="0"/>
              <a:t> Environment </a:t>
            </a:r>
          </a:p>
          <a:p>
            <a:pPr marL="76200" indent="0">
              <a:buNone/>
            </a:pPr>
            <a:r>
              <a:rPr lang="en-US" sz="1800" dirty="0"/>
              <a:t>           </a:t>
            </a:r>
            <a:r>
              <a:rPr lang="en-US" sz="1800" dirty="0">
                <a:solidFill>
                  <a:srgbClr val="D6FFCF"/>
                </a:solidFill>
              </a:rPr>
              <a:t>-</a:t>
            </a:r>
            <a:r>
              <a:rPr lang="en-US" sz="1800" dirty="0"/>
              <a:t>  RL algorithms </a:t>
            </a:r>
          </a:p>
          <a:p>
            <a:pPr marL="76200" indent="0">
              <a:buNone/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D6FFCF"/>
                </a:solidFill>
              </a:rPr>
              <a:t> -  </a:t>
            </a:r>
            <a:r>
              <a:rPr lang="en-US" sz="1800" dirty="0"/>
              <a:t>Kinematic model  </a:t>
            </a:r>
          </a:p>
          <a:p>
            <a:r>
              <a:rPr lang="en-US" sz="1800" dirty="0"/>
              <a:t>Results </a:t>
            </a:r>
          </a:p>
          <a:p>
            <a:r>
              <a:rPr lang="en-US" sz="1800" dirty="0"/>
              <a:t>Conclusion </a:t>
            </a:r>
          </a:p>
          <a:p>
            <a:r>
              <a:rPr lang="en-US" sz="1800" dirty="0"/>
              <a:t>Future Work </a:t>
            </a:r>
          </a:p>
          <a:p>
            <a:r>
              <a:rPr lang="en-US" sz="1800" dirty="0"/>
              <a:t>References  </a:t>
            </a:r>
          </a:p>
          <a:p>
            <a:endParaRPr lang="en-US" sz="1800" dirty="0"/>
          </a:p>
          <a:p>
            <a:endParaRPr lang="en-US" sz="1800" dirty="0"/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3B5D-67B7-4F44-8850-1511790D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sz="2800" dirty="0"/>
              <a:t>Reward Shaping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74AF5-4698-4FA1-8F0D-3251DC33E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50" y="1351921"/>
            <a:ext cx="8923950" cy="2702700"/>
          </a:xfrm>
        </p:spPr>
        <p:txBody>
          <a:bodyPr/>
          <a:lstStyle/>
          <a:p>
            <a:r>
              <a:rPr lang="en-US" sz="1800" dirty="0"/>
              <a:t>Evaluate the agent actions</a:t>
            </a:r>
          </a:p>
          <a:p>
            <a:r>
              <a:rPr lang="en-US" sz="1800" dirty="0"/>
              <a:t>The agent goal is to maximize the cumulative reward</a:t>
            </a:r>
          </a:p>
          <a:p>
            <a:r>
              <a:rPr lang="en-US" sz="1800" dirty="0"/>
              <a:t>Resembles the objective function in control theory </a:t>
            </a:r>
          </a:p>
          <a:p>
            <a:r>
              <a:rPr lang="en-US" sz="1800" dirty="0"/>
              <a:t>The reward function is divided into 3 cases </a:t>
            </a:r>
          </a:p>
          <a:p>
            <a:r>
              <a:rPr lang="en-US" sz="1800" dirty="0"/>
              <a:t>We used potential-based reward approach that penalize the agent based on its distance from the target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9701-5F71-4F45-8935-B784C2A5A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15EEA-14B5-4D26-BBFB-6FA158A6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6" y="3668704"/>
            <a:ext cx="6757157" cy="11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356360" y="559631"/>
            <a:ext cx="609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Implementation</a:t>
            </a:r>
            <a:endParaRPr lang="en-US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975131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881150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3201240" y="1607324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Quantico" panose="020B0604020202020204" charset="0"/>
              </a:rPr>
              <a:t>RL</a:t>
            </a:r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Quantico" panose="020B0604020202020204" charset="0"/>
              </a:rPr>
              <a:t>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39AB3-7721-4EC6-81DC-81499E6E5262}"/>
              </a:ext>
            </a:extLst>
          </p:cNvPr>
          <p:cNvSpPr txBox="1"/>
          <p:nvPr/>
        </p:nvSpPr>
        <p:spPr>
          <a:xfrm>
            <a:off x="672578" y="2841231"/>
            <a:ext cx="2205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Q-Learning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3410D-3C59-4215-9606-3906B9961573}"/>
              </a:ext>
            </a:extLst>
          </p:cNvPr>
          <p:cNvSpPr txBox="1"/>
          <p:nvPr/>
        </p:nvSpPr>
        <p:spPr>
          <a:xfrm>
            <a:off x="3041650" y="284123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Dyna Q-Learning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FB724-AB04-40FF-9C69-A5011D41E9E9}"/>
              </a:ext>
            </a:extLst>
          </p:cNvPr>
          <p:cNvSpPr txBox="1"/>
          <p:nvPr/>
        </p:nvSpPr>
        <p:spPr>
          <a:xfrm>
            <a:off x="6265845" y="2841231"/>
            <a:ext cx="287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Deep-Q- Learning</a:t>
            </a:r>
          </a:p>
        </p:txBody>
      </p:sp>
      <p:cxnSp>
        <p:nvCxnSpPr>
          <p:cNvPr id="16" name="Google Shape;183;p24">
            <a:extLst>
              <a:ext uri="{FF2B5EF4-FFF2-40B4-BE49-F238E27FC236}">
                <a16:creationId xmlns:a16="http://schemas.microsoft.com/office/drawing/2014/main" id="{6F76C15B-253B-49C7-A453-FA8B5EEBC0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33099" y="-175551"/>
            <a:ext cx="12700" cy="6020864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7" name="Google Shape;195;p24">
            <a:extLst>
              <a:ext uri="{FF2B5EF4-FFF2-40B4-BE49-F238E27FC236}">
                <a16:creationId xmlns:a16="http://schemas.microsoft.com/office/drawing/2014/main" id="{F7646C04-B059-458B-B4C6-0A7532DEE3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03418" y="2571749"/>
            <a:ext cx="602268" cy="2"/>
          </a:xfrm>
          <a:prstGeom prst="bentConnector3">
            <a:avLst>
              <a:gd name="adj1" fmla="val 50000"/>
            </a:avLst>
          </a:prstGeom>
          <a:ln>
            <a:solidFill>
              <a:srgbClr val="D6FFCF"/>
            </a:solidFill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976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EA8BB4-28F0-41F2-9844-67B1C6A7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24" y="668879"/>
            <a:ext cx="7193400" cy="393600"/>
          </a:xfrm>
        </p:spPr>
        <p:txBody>
          <a:bodyPr/>
          <a:lstStyle/>
          <a:p>
            <a:r>
              <a:rPr lang="en-US" sz="2800" dirty="0"/>
              <a:t>Q-Learning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B667C-BFE6-44E7-BAB5-B3C7DBBD5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1" y="1114419"/>
            <a:ext cx="5797974" cy="3760965"/>
          </a:xfrm>
        </p:spPr>
        <p:txBody>
          <a:bodyPr/>
          <a:lstStyle/>
          <a:p>
            <a:r>
              <a:rPr lang="en-US" sz="1600" dirty="0"/>
              <a:t>Q-learning is a model-free RL algorithm  </a:t>
            </a:r>
          </a:p>
          <a:p>
            <a:r>
              <a:rPr lang="en-US" sz="1600" dirty="0"/>
              <a:t>It estimates the action-value function Q(</a:t>
            </a:r>
            <a:r>
              <a:rPr lang="en-US" sz="1600" dirty="0" err="1"/>
              <a:t>s,a</a:t>
            </a:r>
            <a:r>
              <a:rPr lang="en-US" sz="1600" dirty="0"/>
              <a:t>)</a:t>
            </a:r>
          </a:p>
          <a:p>
            <a:r>
              <a:rPr lang="en-US" sz="1600" dirty="0"/>
              <a:t>Each state-action pair has a  Q-value</a:t>
            </a:r>
          </a:p>
          <a:p>
            <a:r>
              <a:rPr lang="en-US" sz="1600" dirty="0"/>
              <a:t>The Q-value is calculated using bellman update equation </a:t>
            </a:r>
          </a:p>
          <a:p>
            <a:r>
              <a:rPr lang="en-US" sz="1600" dirty="0"/>
              <a:t>Gain experience from real interactions by either exploring or exploiting </a:t>
            </a:r>
          </a:p>
          <a:p>
            <a:pPr marL="76200" indent="0">
              <a:buNone/>
            </a:pPr>
            <a:endParaRPr lang="en-US" sz="1600" dirty="0"/>
          </a:p>
          <a:p>
            <a:pPr marL="76200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250C0-9703-4B06-B3D3-C872DC615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3AC6C-35C4-4B22-BD59-B6565D8B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62" y="1047972"/>
            <a:ext cx="2138672" cy="19469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61EBC-804A-4436-B31A-2F359201D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3433184"/>
            <a:ext cx="7916971" cy="401092"/>
          </a:xfrm>
          <a:prstGeom prst="rect">
            <a:avLst/>
          </a:prstGeom>
        </p:spPr>
      </p:pic>
      <p:cxnSp>
        <p:nvCxnSpPr>
          <p:cNvPr id="12" name="Google Shape;189;p24">
            <a:extLst>
              <a:ext uri="{FF2B5EF4-FFF2-40B4-BE49-F238E27FC236}">
                <a16:creationId xmlns:a16="http://schemas.microsoft.com/office/drawing/2014/main" id="{A8C850D8-1CD2-484A-B75F-8A1E2EED9C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7765" y="3841722"/>
            <a:ext cx="695779" cy="5700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6" name="Google Shape;189;p24">
            <a:extLst>
              <a:ext uri="{FF2B5EF4-FFF2-40B4-BE49-F238E27FC236}">
                <a16:creationId xmlns:a16="http://schemas.microsoft.com/office/drawing/2014/main" id="{B3A4F74B-7E8B-43FD-972D-71BDEB95BC8B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690397" y="3882445"/>
            <a:ext cx="727022" cy="5175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" name="Google Shape;189;p24">
            <a:extLst>
              <a:ext uri="{FF2B5EF4-FFF2-40B4-BE49-F238E27FC236}">
                <a16:creationId xmlns:a16="http://schemas.microsoft.com/office/drawing/2014/main" id="{DED01B30-2131-4F50-BB01-2F99A2D5E7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53972" y="3819788"/>
            <a:ext cx="688724" cy="6068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" name="Google Shape;189;p24">
            <a:extLst>
              <a:ext uri="{FF2B5EF4-FFF2-40B4-BE49-F238E27FC236}">
                <a16:creationId xmlns:a16="http://schemas.microsoft.com/office/drawing/2014/main" id="{922F8B17-3EDF-4186-AE79-7973FBCF5E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3674" y="3997111"/>
            <a:ext cx="703779" cy="23713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2" name="Google Shape;189;p24">
            <a:extLst>
              <a:ext uri="{FF2B5EF4-FFF2-40B4-BE49-F238E27FC236}">
                <a16:creationId xmlns:a16="http://schemas.microsoft.com/office/drawing/2014/main" id="{399EFAB2-487F-4654-AD26-B693CA0212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6493" y="4026572"/>
            <a:ext cx="713337" cy="1686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4" name="Google Shape;189;p24">
            <a:extLst>
              <a:ext uri="{FF2B5EF4-FFF2-40B4-BE49-F238E27FC236}">
                <a16:creationId xmlns:a16="http://schemas.microsoft.com/office/drawing/2014/main" id="{D0E69605-FE2B-44B7-BB0F-537C778334D3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6730720" y="3901607"/>
            <a:ext cx="740918" cy="4953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6FFCF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86B137-DBD7-46E2-A4D8-3DE8729FE621}"/>
              </a:ext>
            </a:extLst>
          </p:cNvPr>
          <p:cNvSpPr txBox="1"/>
          <p:nvPr/>
        </p:nvSpPr>
        <p:spPr>
          <a:xfrm>
            <a:off x="89913" y="4498811"/>
            <a:ext cx="120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New Q-value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BC73B8-6A4D-455A-8BDC-0DFEA2EF9CC2}"/>
              </a:ext>
            </a:extLst>
          </p:cNvPr>
          <p:cNvSpPr txBox="1"/>
          <p:nvPr/>
        </p:nvSpPr>
        <p:spPr>
          <a:xfrm>
            <a:off x="1194876" y="4504738"/>
            <a:ext cx="120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Old Q-value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4B590-ECB5-4E9A-AE2C-4285C40B6221}"/>
              </a:ext>
            </a:extLst>
          </p:cNvPr>
          <p:cNvSpPr txBox="1"/>
          <p:nvPr/>
        </p:nvSpPr>
        <p:spPr>
          <a:xfrm>
            <a:off x="2417710" y="4482847"/>
            <a:ext cx="12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Learning rate </a:t>
            </a:r>
          </a:p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/ step-size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4C261-E908-4F6D-BE25-53704C526379}"/>
              </a:ext>
            </a:extLst>
          </p:cNvPr>
          <p:cNvSpPr txBox="1"/>
          <p:nvPr/>
        </p:nvSpPr>
        <p:spPr>
          <a:xfrm>
            <a:off x="3551666" y="4485611"/>
            <a:ext cx="120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Reward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77F4A-B204-4299-B400-B336988F844A}"/>
              </a:ext>
            </a:extLst>
          </p:cNvPr>
          <p:cNvSpPr txBox="1"/>
          <p:nvPr/>
        </p:nvSpPr>
        <p:spPr>
          <a:xfrm>
            <a:off x="4451951" y="4519761"/>
            <a:ext cx="120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Discount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416B35-3DAB-4A02-A963-128A75B92E72}"/>
              </a:ext>
            </a:extLst>
          </p:cNvPr>
          <p:cNvSpPr txBox="1"/>
          <p:nvPr/>
        </p:nvSpPr>
        <p:spPr>
          <a:xfrm>
            <a:off x="5630325" y="4519761"/>
            <a:ext cx="343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20B0604020202020204" charset="0"/>
              </a:rPr>
              <a:t>Maximum Q-value of the next state – old Q-value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BE5EC7-8141-4408-80B2-65C05C8872E3}"/>
              </a:ext>
            </a:extLst>
          </p:cNvPr>
          <p:cNvCxnSpPr>
            <a:cxnSpLocks/>
          </p:cNvCxnSpPr>
          <p:nvPr/>
        </p:nvCxnSpPr>
        <p:spPr>
          <a:xfrm flipV="1">
            <a:off x="4074132" y="1863176"/>
            <a:ext cx="3274742" cy="314522"/>
          </a:xfrm>
          <a:prstGeom prst="straightConnector1">
            <a:avLst/>
          </a:prstGeom>
          <a:ln>
            <a:solidFill>
              <a:srgbClr val="D6FFC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0B2210-57B0-424E-BE12-733218D334F0}"/>
              </a:ext>
            </a:extLst>
          </p:cNvPr>
          <p:cNvSpPr txBox="1"/>
          <p:nvPr/>
        </p:nvSpPr>
        <p:spPr>
          <a:xfrm>
            <a:off x="7402569" y="3039582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[10] </a:t>
            </a:r>
          </a:p>
        </p:txBody>
      </p:sp>
    </p:spTree>
    <p:extLst>
      <p:ext uri="{BB962C8B-B14F-4D97-AF65-F5344CB8AC3E}">
        <p14:creationId xmlns:p14="http://schemas.microsoft.com/office/powerpoint/2010/main" val="294799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02A5-F0F8-4EB6-AA44-BCCCCA23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3" y="668879"/>
            <a:ext cx="7193400" cy="393600"/>
          </a:xfrm>
        </p:spPr>
        <p:txBody>
          <a:bodyPr/>
          <a:lstStyle/>
          <a:p>
            <a:r>
              <a:rPr lang="en-US" sz="2800" dirty="0"/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B5CC9-042D-4F55-911F-835B9462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51284"/>
            <a:ext cx="5417648" cy="3026537"/>
          </a:xfrm>
        </p:spPr>
        <p:txBody>
          <a:bodyPr/>
          <a:lstStyle/>
          <a:p>
            <a:r>
              <a:rPr lang="en-US" sz="1600" dirty="0"/>
              <a:t>Uses Epsilon-greedy policy </a:t>
            </a:r>
          </a:p>
          <a:p>
            <a:endParaRPr lang="en-US" sz="1600" dirty="0"/>
          </a:p>
          <a:p>
            <a:r>
              <a:rPr lang="en-US" sz="1600" dirty="0"/>
              <a:t>Epsilon (</a:t>
            </a:r>
            <a:r>
              <a:rPr lang="el-GR" sz="1600" dirty="0"/>
              <a:t>ε</a:t>
            </a:r>
            <a:r>
              <a:rPr lang="en-US" sz="1600" dirty="0"/>
              <a:t>) determines how often the agent acts randomly  </a:t>
            </a:r>
          </a:p>
          <a:p>
            <a:endParaRPr lang="en-US" sz="1600" dirty="0"/>
          </a:p>
          <a:p>
            <a:r>
              <a:rPr lang="en-US" sz="1600" dirty="0"/>
              <a:t>Updates the Q-values after every transition </a:t>
            </a:r>
          </a:p>
          <a:p>
            <a:endParaRPr lang="en-US" sz="1600" dirty="0"/>
          </a:p>
          <a:p>
            <a:r>
              <a:rPr lang="en-US" sz="1600" dirty="0"/>
              <a:t>The Q-table is updated till the Q-values converge to their final value or till the agent reaches a terminal state </a:t>
            </a:r>
          </a:p>
          <a:p>
            <a:pPr marL="7620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D07D-F69D-4CE7-B970-59595945E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9B8AC9-A3EA-4BF1-8BF9-C620F76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44" y="582455"/>
            <a:ext cx="3319797" cy="3978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F4953-081B-4692-A64C-41E6DD8A0469}"/>
              </a:ext>
            </a:extLst>
          </p:cNvPr>
          <p:cNvSpPr txBox="1"/>
          <p:nvPr/>
        </p:nvSpPr>
        <p:spPr>
          <a:xfrm>
            <a:off x="6894285" y="4550540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65709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254760" y="1414176"/>
            <a:ext cx="609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Implementation</a:t>
            </a:r>
            <a:endParaRPr lang="en-US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-40640" y="1848057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066800" y="1754076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-40640" y="2731977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53920" y="2660856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99360" y="2470363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RL algorithms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0ECA4E-13AF-454A-9A9F-DC85ED3DB4B2}"/>
              </a:ext>
            </a:extLst>
          </p:cNvPr>
          <p:cNvCxnSpPr>
            <a:cxnSpLocks/>
          </p:cNvCxnSpPr>
          <p:nvPr/>
        </p:nvCxnSpPr>
        <p:spPr>
          <a:xfrm>
            <a:off x="-40640" y="3624518"/>
            <a:ext cx="3688767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E7F33551-C470-4A84-B1E0-2E942A03F139}"/>
              </a:ext>
            </a:extLst>
          </p:cNvPr>
          <p:cNvSpPr/>
          <p:nvPr/>
        </p:nvSpPr>
        <p:spPr>
          <a:xfrm>
            <a:off x="3618336" y="3553397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39AB3-7721-4EC6-81DC-81499E6E5262}"/>
              </a:ext>
            </a:extLst>
          </p:cNvPr>
          <p:cNvSpPr txBox="1"/>
          <p:nvPr/>
        </p:nvSpPr>
        <p:spPr>
          <a:xfrm>
            <a:off x="3903121" y="3393681"/>
            <a:ext cx="308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Dyna-Q Learning</a:t>
            </a:r>
          </a:p>
        </p:txBody>
      </p:sp>
    </p:spTree>
    <p:extLst>
      <p:ext uri="{BB962C8B-B14F-4D97-AF65-F5344CB8AC3E}">
        <p14:creationId xmlns:p14="http://schemas.microsoft.com/office/powerpoint/2010/main" val="56254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168B9E-7649-46DA-A15B-3BEC8C1C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Dyna Q-learning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0812A-EE16-4D5E-8592-D47FC8B6B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002" y="1549036"/>
            <a:ext cx="8436857" cy="1324793"/>
          </a:xfrm>
        </p:spPr>
        <p:txBody>
          <a:bodyPr/>
          <a:lstStyle/>
          <a:p>
            <a:r>
              <a:rPr lang="en-US" sz="1600" dirty="0"/>
              <a:t>Model-based algorithm </a:t>
            </a:r>
          </a:p>
          <a:p>
            <a:r>
              <a:rPr lang="en-US" sz="1600" dirty="0"/>
              <a:t>The agent learns from both real and simulated experiences </a:t>
            </a:r>
          </a:p>
          <a:p>
            <a:r>
              <a:rPr lang="en-US" sz="1600" dirty="0"/>
              <a:t>Resembles playing chess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48B895-2575-40B4-A94F-1D0175B44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BD1EB-4312-49DF-83EA-4D97439B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15" y="2863131"/>
            <a:ext cx="2776096" cy="18839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70E96-3AB3-4141-B84F-34120332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1" y="2817891"/>
            <a:ext cx="3076033" cy="197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575F4-2B32-4F83-9CE9-B269E9DAF917}"/>
              </a:ext>
            </a:extLst>
          </p:cNvPr>
          <p:cNvSpPr txBox="1"/>
          <p:nvPr/>
        </p:nvSpPr>
        <p:spPr>
          <a:xfrm>
            <a:off x="5922934" y="4747340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[12]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8491A-82C2-4455-A806-D37DA8227F9D}"/>
              </a:ext>
            </a:extLst>
          </p:cNvPr>
          <p:cNvSpPr txBox="1"/>
          <p:nvPr/>
        </p:nvSpPr>
        <p:spPr>
          <a:xfrm>
            <a:off x="1874328" y="4747072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[12] </a:t>
            </a:r>
          </a:p>
        </p:txBody>
      </p:sp>
    </p:spTree>
    <p:extLst>
      <p:ext uri="{BB962C8B-B14F-4D97-AF65-F5344CB8AC3E}">
        <p14:creationId xmlns:p14="http://schemas.microsoft.com/office/powerpoint/2010/main" val="210548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C574-7E0A-4F7F-B26E-DCCAB682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00" y="521158"/>
            <a:ext cx="7193400" cy="393600"/>
          </a:xfrm>
        </p:spPr>
        <p:txBody>
          <a:bodyPr/>
          <a:lstStyle/>
          <a:p>
            <a:r>
              <a:rPr lang="en-US" sz="2800" dirty="0"/>
              <a:t>Dyna Q-Learning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87C95-E1D4-4F17-8AFE-B8562D2F2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Google Shape;243;p29">
            <a:extLst>
              <a:ext uri="{FF2B5EF4-FFF2-40B4-BE49-F238E27FC236}">
                <a16:creationId xmlns:a16="http://schemas.microsoft.com/office/drawing/2014/main" id="{B7AE44FE-3168-46EA-B014-4D3AB92B7090}"/>
              </a:ext>
            </a:extLst>
          </p:cNvPr>
          <p:cNvSpPr/>
          <p:nvPr/>
        </p:nvSpPr>
        <p:spPr>
          <a:xfrm>
            <a:off x="5710391" y="1091078"/>
            <a:ext cx="3433609" cy="549182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Planning with random one-step Q-learning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" name="Google Shape;246;p29">
            <a:extLst>
              <a:ext uri="{FF2B5EF4-FFF2-40B4-BE49-F238E27FC236}">
                <a16:creationId xmlns:a16="http://schemas.microsoft.com/office/drawing/2014/main" id="{A50944D2-4F17-4096-BFA9-3F9D549A7043}"/>
              </a:ext>
            </a:extLst>
          </p:cNvPr>
          <p:cNvSpPr/>
          <p:nvPr/>
        </p:nvSpPr>
        <p:spPr>
          <a:xfrm>
            <a:off x="0" y="1091078"/>
            <a:ext cx="3248909" cy="549182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Tabular Q-learning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" name="Google Shape;249;p29">
            <a:extLst>
              <a:ext uri="{FF2B5EF4-FFF2-40B4-BE49-F238E27FC236}">
                <a16:creationId xmlns:a16="http://schemas.microsoft.com/office/drawing/2014/main" id="{84BB856B-BBC8-441A-A2FB-07CC9485E2FB}"/>
              </a:ext>
            </a:extLst>
          </p:cNvPr>
          <p:cNvSpPr/>
          <p:nvPr/>
        </p:nvSpPr>
        <p:spPr>
          <a:xfrm>
            <a:off x="2981027" y="1091078"/>
            <a:ext cx="3027973" cy="54918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Model Learning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FEADF-86C7-490D-A5C4-A510E387D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" t="12744" r="17937" b="3280"/>
          <a:stretch/>
        </p:blipFill>
        <p:spPr>
          <a:xfrm>
            <a:off x="3749729" y="1863176"/>
            <a:ext cx="5394271" cy="285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53B78B-ACEF-4FEE-9C51-97E9E888440C}"/>
              </a:ext>
            </a:extLst>
          </p:cNvPr>
          <p:cNvSpPr txBox="1"/>
          <p:nvPr/>
        </p:nvSpPr>
        <p:spPr>
          <a:xfrm>
            <a:off x="323133" y="2045665"/>
            <a:ext cx="34265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" panose="020B0604020202020204" charset="0"/>
              </a:rPr>
              <a:t>Steps (a), (b), (c) and (d) are basic tabular Q-learning</a:t>
            </a: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" panose="020B0604020202020204" charset="0"/>
              </a:rPr>
              <a:t>Model learning is done in (e) </a:t>
            </a: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" panose="020B0604020202020204" charset="0"/>
              </a:rPr>
              <a:t>Planning is done in (f) </a:t>
            </a: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" panose="020B0604020202020204" charset="0"/>
              </a:rPr>
              <a:t>n is the number of  planning steps</a:t>
            </a:r>
          </a:p>
          <a:p>
            <a:pPr>
              <a:buClr>
                <a:srgbClr val="D6FFCF"/>
              </a:buClr>
            </a:pPr>
            <a:endParaRPr lang="en-US" dirty="0">
              <a:latin typeface="Titillium Web" panose="020B0604020202020204" charset="0"/>
            </a:endParaRPr>
          </a:p>
        </p:txBody>
      </p:sp>
      <p:cxnSp>
        <p:nvCxnSpPr>
          <p:cNvPr id="33" name="Google Shape;46;p6">
            <a:extLst>
              <a:ext uri="{FF2B5EF4-FFF2-40B4-BE49-F238E27FC236}">
                <a16:creationId xmlns:a16="http://schemas.microsoft.com/office/drawing/2014/main" id="{36DA2A60-CAE7-43BC-B439-DAAAB753E689}"/>
              </a:ext>
            </a:extLst>
          </p:cNvPr>
          <p:cNvCxnSpPr/>
          <p:nvPr/>
        </p:nvCxnSpPr>
        <p:spPr>
          <a:xfrm>
            <a:off x="0" y="738436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96EA17-5084-48FD-956F-D021992FC5F0}"/>
              </a:ext>
            </a:extLst>
          </p:cNvPr>
          <p:cNvSpPr txBox="1"/>
          <p:nvPr/>
        </p:nvSpPr>
        <p:spPr>
          <a:xfrm>
            <a:off x="5922934" y="4747340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[12] </a:t>
            </a:r>
          </a:p>
        </p:txBody>
      </p:sp>
    </p:spTree>
    <p:extLst>
      <p:ext uri="{BB962C8B-B14F-4D97-AF65-F5344CB8AC3E}">
        <p14:creationId xmlns:p14="http://schemas.microsoft.com/office/powerpoint/2010/main" val="1241646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4294967295"/>
          </p:nvPr>
        </p:nvSpPr>
        <p:spPr>
          <a:xfrm>
            <a:off x="2564184" y="228856"/>
            <a:ext cx="3829416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Parameters Tuning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1" name="Google Shape;201;p25"/>
              <p:cNvGraphicFramePr/>
              <p:nvPr>
                <p:extLst>
                  <p:ext uri="{D42A27DB-BD31-4B8C-83A1-F6EECF244321}">
                    <p14:modId xmlns:p14="http://schemas.microsoft.com/office/powerpoint/2010/main" val="482638102"/>
                  </p:ext>
                </p:extLst>
              </p:nvPr>
            </p:nvGraphicFramePr>
            <p:xfrm>
              <a:off x="102658" y="835747"/>
              <a:ext cx="8938684" cy="3747247"/>
            </p:xfrm>
            <a:graphic>
              <a:graphicData uri="http://schemas.openxmlformats.org/drawingml/2006/table">
                <a:tbl>
                  <a:tblPr lastCol="1">
                    <a:noFill/>
                    <a:tableStyleId>{25171DD6-2702-4FCF-BC82-B343C2BCD5F6}</a:tableStyleId>
                  </a:tblPr>
                  <a:tblGrid>
                    <a:gridCol w="27610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44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8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795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Parameters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Q-Learning value</a:t>
                          </a: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Dyna-Q learning value 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Behavior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256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Exploration Factor ( </a:t>
                          </a:r>
                          <a:r>
                            <a:rPr lang="el-GR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ε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0.7 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to 0.01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0.7 to 0.01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Decays episodically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256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Epsilon decay factor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0.95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0.95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</a:t>
                          </a: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256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Learning rate (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α)</a:t>
                          </a:r>
                          <a:endParaRPr sz="1600" dirty="0">
                            <a:solidFill>
                              <a:schemeClr val="bg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0.85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0.85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098193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Discount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tillium Web Light"/>
                                  <a:cs typeface="Titillium Web Light"/>
                                  <a:sym typeface="Titillium Web Light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tillium Web Light"/>
                                  <a:cs typeface="Titillium Web Light"/>
                                  <a:sym typeface="Titillium Web Light"/>
                                </a:rPr>
                                <m:t>γ</m:t>
                              </m:r>
                              <m:r>
                                <a:rPr lang="en-US" sz="16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tillium Web Light"/>
                                  <a:cs typeface="Titillium Web Light"/>
                                  <a:sym typeface="Titillium Web Light"/>
                                </a:rPr>
                                <m:t>)</m:t>
                              </m:r>
                            </m:oMath>
                          </a14:m>
                          <a:endParaRPr lang="en-US" sz="1600" b="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871211"/>
                      </a:ext>
                    </a:extLst>
                  </a:tr>
                  <a:tr h="2171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Maximum steps per episode    ( N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 –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&gt; shortest path length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500 -&gt; shortest path length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Reassignment to the shortest path length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288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Number of Total Episodes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6721827"/>
                      </a:ext>
                    </a:extLst>
                  </a:tr>
                  <a:tr h="49696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Planning Steps ( n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Zero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100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62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1" name="Google Shape;201;p25"/>
              <p:cNvGraphicFramePr/>
              <p:nvPr>
                <p:extLst>
                  <p:ext uri="{D42A27DB-BD31-4B8C-83A1-F6EECF244321}">
                    <p14:modId xmlns:p14="http://schemas.microsoft.com/office/powerpoint/2010/main" val="482638102"/>
                  </p:ext>
                </p:extLst>
              </p:nvPr>
            </p:nvGraphicFramePr>
            <p:xfrm>
              <a:off x="102658" y="835747"/>
              <a:ext cx="8938684" cy="3747247"/>
            </p:xfrm>
            <a:graphic>
              <a:graphicData uri="http://schemas.openxmlformats.org/drawingml/2006/table">
                <a:tbl>
                  <a:tblPr lastCol="1">
                    <a:noFill/>
                    <a:tableStyleId>{25171DD6-2702-4FCF-BC82-B343C2BCD5F6}</a:tableStyleId>
                  </a:tblPr>
                  <a:tblGrid>
                    <a:gridCol w="27610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44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8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Parameters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Q-Learning value</a:t>
                          </a: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Dyna-Q learning value 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Behavior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256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Exploration Factor ( </a:t>
                          </a:r>
                          <a:r>
                            <a:rPr lang="el-GR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ε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0.7 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to 0.01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0.7 to 0.01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Decays episodically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256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Epsilon decay factor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0.95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0.95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</a:t>
                          </a: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256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Learning rate (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α)</a:t>
                          </a:r>
                          <a:endParaRPr sz="1600" dirty="0">
                            <a:solidFill>
                              <a:schemeClr val="bg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0.85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0.85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0981933"/>
                      </a:ext>
                    </a:extLst>
                  </a:tr>
                  <a:tr h="3809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21" t="-496774" r="-224724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871211"/>
                      </a:ext>
                    </a:extLst>
                  </a:tr>
                  <a:tr h="62483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Maximum steps per episode    ( N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 –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&gt; shortest path length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500 -&gt; shortest path length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Reassignment to the shortest path length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09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Number of Total Episodes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500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6721827"/>
                      </a:ext>
                    </a:extLst>
                  </a:tr>
                  <a:tr h="49696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Planning Steps ( n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Zero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100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626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15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254760" y="1414176"/>
            <a:ext cx="609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Implementation</a:t>
            </a:r>
            <a:endParaRPr lang="en-US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-40640" y="1848057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066800" y="1754076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-40640" y="2731977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53920" y="2660856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99360" y="2470363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RL algorithms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0ECA4E-13AF-454A-9A9F-DC85ED3DB4B2}"/>
              </a:ext>
            </a:extLst>
          </p:cNvPr>
          <p:cNvCxnSpPr>
            <a:cxnSpLocks/>
          </p:cNvCxnSpPr>
          <p:nvPr/>
        </p:nvCxnSpPr>
        <p:spPr>
          <a:xfrm>
            <a:off x="-40640" y="3624518"/>
            <a:ext cx="3688767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E7F33551-C470-4A84-B1E0-2E942A03F139}"/>
              </a:ext>
            </a:extLst>
          </p:cNvPr>
          <p:cNvSpPr/>
          <p:nvPr/>
        </p:nvSpPr>
        <p:spPr>
          <a:xfrm>
            <a:off x="3618336" y="3553397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39AB3-7721-4EC6-81DC-81499E6E5262}"/>
              </a:ext>
            </a:extLst>
          </p:cNvPr>
          <p:cNvSpPr txBox="1"/>
          <p:nvPr/>
        </p:nvSpPr>
        <p:spPr>
          <a:xfrm>
            <a:off x="3903121" y="3393681"/>
            <a:ext cx="308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Deep Q-Learning</a:t>
            </a:r>
          </a:p>
        </p:txBody>
      </p:sp>
    </p:spTree>
    <p:extLst>
      <p:ext uri="{BB962C8B-B14F-4D97-AF65-F5344CB8AC3E}">
        <p14:creationId xmlns:p14="http://schemas.microsoft.com/office/powerpoint/2010/main" val="3229243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B6F19-A8BE-49F6-B328-AFA46550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729461"/>
            <a:ext cx="7193400" cy="393600"/>
          </a:xfrm>
        </p:spPr>
        <p:txBody>
          <a:bodyPr/>
          <a:lstStyle/>
          <a:p>
            <a:r>
              <a:rPr lang="en-US" sz="2800" dirty="0"/>
              <a:t>Deep Q-Learning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46A88-9C88-4EA4-9F5A-E9FBBEF8C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74320"/>
            <a:ext cx="4751999" cy="3464879"/>
          </a:xfrm>
        </p:spPr>
        <p:txBody>
          <a:bodyPr/>
          <a:lstStyle/>
          <a:p>
            <a:r>
              <a:rPr lang="en-US" sz="1600" dirty="0"/>
              <a:t>Replaces the regular Q-table with a neural network </a:t>
            </a:r>
          </a:p>
          <a:p>
            <a:endParaRPr lang="en-US" sz="1600" dirty="0"/>
          </a:p>
          <a:p>
            <a:r>
              <a:rPr lang="en-US" sz="1600" dirty="0"/>
              <a:t>Neural networks are function approximators</a:t>
            </a:r>
          </a:p>
          <a:p>
            <a:endParaRPr lang="en-US" sz="1600" dirty="0"/>
          </a:p>
          <a:p>
            <a:r>
              <a:rPr lang="en-US" sz="1600" dirty="0"/>
              <a:t>Input states are fed to the neural network and it spits out the action Q-values </a:t>
            </a:r>
          </a:p>
          <a:p>
            <a:endParaRPr lang="en-US" sz="1600" dirty="0"/>
          </a:p>
          <a:p>
            <a:r>
              <a:rPr lang="en-US" sz="1600" dirty="0"/>
              <a:t>Deals with continuous state-spaces and discrete action-spaces </a:t>
            </a:r>
          </a:p>
          <a:p>
            <a:endParaRPr lang="en-US" sz="1600" dirty="0"/>
          </a:p>
          <a:p>
            <a:endParaRPr lang="en-US" sz="1600" dirty="0"/>
          </a:p>
          <a:p>
            <a:pPr marL="76200" indent="0">
              <a:buNone/>
            </a:pPr>
            <a:r>
              <a:rPr lang="en-US" sz="1600" dirty="0"/>
              <a:t> </a:t>
            </a:r>
          </a:p>
          <a:p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5964B-23C0-41F1-B550-F0483AAF8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65EF2-B0A5-403E-AA91-B9B24B0F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99" y="1295177"/>
            <a:ext cx="4289455" cy="3378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C5DF3-4701-4796-948D-B33E6C7CB694}"/>
              </a:ext>
            </a:extLst>
          </p:cNvPr>
          <p:cNvSpPr txBox="1"/>
          <p:nvPr/>
        </p:nvSpPr>
        <p:spPr>
          <a:xfrm>
            <a:off x="6430934" y="4692978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[6] </a:t>
            </a:r>
          </a:p>
        </p:txBody>
      </p:sp>
    </p:spTree>
    <p:extLst>
      <p:ext uri="{BB962C8B-B14F-4D97-AF65-F5344CB8AC3E}">
        <p14:creationId xmlns:p14="http://schemas.microsoft.com/office/powerpoint/2010/main" val="410145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429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Introduction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94560" y="3117619"/>
            <a:ext cx="172720" cy="153896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5872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Autonomous Navigation </a:t>
            </a:r>
          </a:p>
        </p:txBody>
      </p:sp>
    </p:spTree>
    <p:extLst>
      <p:ext uri="{BB962C8B-B14F-4D97-AF65-F5344CB8AC3E}">
        <p14:creationId xmlns:p14="http://schemas.microsoft.com/office/powerpoint/2010/main" val="156096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6EC18-4D12-496E-A616-6ACBA91DE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99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1EC-74C3-4BCD-940D-9281CAE3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sz="2800" dirty="0"/>
              <a:t>Deep-Q networks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A9B39-74AC-4351-B4EA-E3E247CD3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50" y="1317600"/>
            <a:ext cx="4741550" cy="3356051"/>
          </a:xfrm>
        </p:spPr>
        <p:txBody>
          <a:bodyPr/>
          <a:lstStyle/>
          <a:p>
            <a:r>
              <a:rPr lang="en-US" sz="1600" dirty="0"/>
              <a:t>Our artificial neural network has  3 layers </a:t>
            </a:r>
          </a:p>
          <a:p>
            <a:r>
              <a:rPr lang="en-US" sz="1600" dirty="0"/>
              <a:t>Network layers are created using </a:t>
            </a:r>
            <a:r>
              <a:rPr lang="en-US" sz="1600" dirty="0" err="1"/>
              <a:t>Keras</a:t>
            </a:r>
            <a:r>
              <a:rPr lang="en-US" sz="1600" dirty="0"/>
              <a:t> library </a:t>
            </a:r>
          </a:p>
          <a:p>
            <a:r>
              <a:rPr lang="en-US" sz="1600" dirty="0"/>
              <a:t>Input layer : 625 nodes ( size of the state array ) </a:t>
            </a:r>
          </a:p>
          <a:p>
            <a:r>
              <a:rPr lang="en-US" sz="1600" dirty="0"/>
              <a:t>Middle layer : 32 nodes</a:t>
            </a:r>
          </a:p>
          <a:p>
            <a:r>
              <a:rPr lang="en-US" sz="1600" dirty="0"/>
              <a:t>Output layer : 4 nodes ( size of the action space )</a:t>
            </a:r>
          </a:p>
          <a:p>
            <a:r>
              <a:rPr lang="en-US" sz="1600" dirty="0" err="1"/>
              <a:t>Relu</a:t>
            </a:r>
            <a:r>
              <a:rPr lang="en-US" sz="1600" dirty="0"/>
              <a:t> activation function for the first 2 layers </a:t>
            </a:r>
          </a:p>
          <a:p>
            <a:r>
              <a:rPr lang="en-US" sz="1600" dirty="0"/>
              <a:t>Linear activation function for the output layer </a:t>
            </a:r>
          </a:p>
          <a:p>
            <a:r>
              <a:rPr lang="en-US" sz="1600" dirty="0"/>
              <a:t>Adam optimizer is used </a:t>
            </a:r>
          </a:p>
          <a:p>
            <a:r>
              <a:rPr lang="en-US" sz="1600" dirty="0"/>
              <a:t>Loss function was chosen to be  Mean squared error ( MSE)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7AE96-F34A-4E3B-937F-D14D77DD4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7C0BC-8E68-4D3D-87D8-1FE1513A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400" y="1132823"/>
            <a:ext cx="3754684" cy="3341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86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AF7407-FE34-43F6-B47A-DBB5C388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50" y="668879"/>
            <a:ext cx="7193400" cy="393600"/>
          </a:xfrm>
        </p:spPr>
        <p:txBody>
          <a:bodyPr/>
          <a:lstStyle/>
          <a:p>
            <a:r>
              <a:rPr lang="en-US" sz="2800" dirty="0"/>
              <a:t>DQN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EA954-E730-4F6B-BF1C-DC2451D6F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95453"/>
            <a:ext cx="3708000" cy="3278197"/>
          </a:xfrm>
        </p:spPr>
        <p:txBody>
          <a:bodyPr/>
          <a:lstStyle/>
          <a:p>
            <a:r>
              <a:rPr lang="en-US" sz="1600" dirty="0"/>
              <a:t>Replay memory is a tuple of a fixed size that store state transition </a:t>
            </a:r>
          </a:p>
          <a:p>
            <a:r>
              <a:rPr lang="en-US" sz="1600" dirty="0"/>
              <a:t>State transition include ( State, action, reward, next_state, terminal)</a:t>
            </a:r>
          </a:p>
          <a:p>
            <a:r>
              <a:rPr lang="en-US" sz="1600" dirty="0"/>
              <a:t>The network spits out predicted Q-values </a:t>
            </a:r>
          </a:p>
          <a:p>
            <a:r>
              <a:rPr lang="en-US" sz="1600" dirty="0"/>
              <a:t>Target Q-values are obtained from  the bellman equation </a:t>
            </a:r>
          </a:p>
          <a:p>
            <a:r>
              <a:rPr lang="en-US" sz="1600" dirty="0"/>
              <a:t>Require creation of a second copy of the main network to stabilize the algorithm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D58B4-E0A9-4D48-8B22-888FB68FD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6B05C-C412-4481-9EF7-173F481A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000" y="1281600"/>
            <a:ext cx="5320587" cy="3392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2D1D8-5299-496F-8780-93F68734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9" y="1281600"/>
            <a:ext cx="5320587" cy="3421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A28C9B-D69E-436E-BD9A-4933E3303060}"/>
              </a:ext>
            </a:extLst>
          </p:cNvPr>
          <p:cNvSpPr txBox="1"/>
          <p:nvPr/>
        </p:nvSpPr>
        <p:spPr>
          <a:xfrm>
            <a:off x="5922934" y="4747340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[12] </a:t>
            </a:r>
          </a:p>
        </p:txBody>
      </p:sp>
    </p:spTree>
    <p:extLst>
      <p:ext uri="{BB962C8B-B14F-4D97-AF65-F5344CB8AC3E}">
        <p14:creationId xmlns:p14="http://schemas.microsoft.com/office/powerpoint/2010/main" val="21506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914A1-99A1-4E7C-A436-FB1C77C54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8B656-231F-402D-84FB-4D2C15192063}"/>
              </a:ext>
            </a:extLst>
          </p:cNvPr>
          <p:cNvSpPr txBox="1"/>
          <p:nvPr/>
        </p:nvSpPr>
        <p:spPr>
          <a:xfrm>
            <a:off x="2743200" y="129600"/>
            <a:ext cx="31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Quantico" panose="020B0604020202020204" charset="0"/>
              </a:rPr>
              <a:t>DQN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Google Shape;201;p25">
                <a:extLst>
                  <a:ext uri="{FF2B5EF4-FFF2-40B4-BE49-F238E27FC236}">
                    <a16:creationId xmlns:a16="http://schemas.microsoft.com/office/drawing/2014/main" id="{B42AC5C4-1107-4AA9-B636-DB1629680B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3683235"/>
                  </p:ext>
                </p:extLst>
              </p:nvPr>
            </p:nvGraphicFramePr>
            <p:xfrm>
              <a:off x="549058" y="699375"/>
              <a:ext cx="7687742" cy="4381705"/>
            </p:xfrm>
            <a:graphic>
              <a:graphicData uri="http://schemas.openxmlformats.org/drawingml/2006/table">
                <a:tbl>
                  <a:tblPr lastCol="1">
                    <a:noFill/>
                    <a:tableStyleId>{25171DD6-2702-4FCF-BC82-B343C2BCD5F6}</a:tableStyleId>
                  </a:tblPr>
                  <a:tblGrid>
                    <a:gridCol w="30790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685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0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5918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Parameters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value</a:t>
                          </a: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Behavior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0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Exploration Factor ( </a:t>
                          </a:r>
                          <a:r>
                            <a:rPr lang="el-GR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ε )</a:t>
                          </a: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1 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to 0.01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Decays episodically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0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Epsilon decay factor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0.995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</a:t>
                          </a: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0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Learning rate (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α)</a:t>
                          </a:r>
                          <a:endParaRPr sz="1600" dirty="0">
                            <a:solidFill>
                              <a:schemeClr val="bg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0.001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0981933"/>
                      </a:ext>
                    </a:extLst>
                  </a:tr>
                  <a:tr h="3746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Discount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tillium Web Light"/>
                                  <a:cs typeface="Titillium Web Light"/>
                                  <a:sym typeface="Titillium Web Light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tillium Web Light"/>
                                  <a:cs typeface="Titillium Web Light"/>
                                  <a:sym typeface="Titillium Web Light"/>
                                </a:rPr>
                                <m:t>γ</m:t>
                              </m:r>
                              <m:r>
                                <a:rPr lang="en-US" sz="16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tillium Web Light"/>
                                  <a:cs typeface="Titillium Web Light"/>
                                  <a:sym typeface="Titillium Web Light"/>
                                </a:rPr>
                                <m:t>)</m:t>
                              </m:r>
                            </m:oMath>
                          </a14:m>
                          <a:endParaRPr lang="en-US" sz="1600" b="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0.998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871211"/>
                      </a:ext>
                    </a:extLst>
                  </a:tr>
                  <a:tr h="61445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Maximum steps per episode    ( N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2000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6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Number of Total Episodes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2500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6721827"/>
                      </a:ext>
                    </a:extLst>
                  </a:tr>
                  <a:tr h="48871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Replay memory size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20000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62635"/>
                      </a:ext>
                    </a:extLst>
                  </a:tr>
                  <a:tr h="48871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Batch size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64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367244"/>
                      </a:ext>
                    </a:extLst>
                  </a:tr>
                  <a:tr h="48871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network update counter (</a:t>
                          </a:r>
                          <a:r>
                            <a:rPr lang="el-GR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τ)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100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446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Google Shape;201;p25">
                <a:extLst>
                  <a:ext uri="{FF2B5EF4-FFF2-40B4-BE49-F238E27FC236}">
                    <a16:creationId xmlns:a16="http://schemas.microsoft.com/office/drawing/2014/main" id="{B42AC5C4-1107-4AA9-B636-DB1629680B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3683235"/>
                  </p:ext>
                </p:extLst>
              </p:nvPr>
            </p:nvGraphicFramePr>
            <p:xfrm>
              <a:off x="549058" y="699375"/>
              <a:ext cx="7687742" cy="4381705"/>
            </p:xfrm>
            <a:graphic>
              <a:graphicData uri="http://schemas.openxmlformats.org/drawingml/2006/table">
                <a:tbl>
                  <a:tblPr lastCol="1">
                    <a:noFill/>
                    <a:tableStyleId>{25171DD6-2702-4FCF-BC82-B343C2BCD5F6}</a:tableStyleId>
                  </a:tblPr>
                  <a:tblGrid>
                    <a:gridCol w="30790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685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0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09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Parameters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value</a:t>
                          </a: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Behavior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0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Exploration Factor ( </a:t>
                          </a:r>
                          <a:r>
                            <a:rPr lang="el-GR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ε )</a:t>
                          </a: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1 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to 0.01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Decays episodically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0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Epsilon decay factor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0.995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</a:t>
                          </a: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0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Learning rate (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α)</a:t>
                          </a:r>
                          <a:endParaRPr sz="1600" dirty="0">
                            <a:solidFill>
                              <a:schemeClr val="bg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0.001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0981933"/>
                      </a:ext>
                    </a:extLst>
                  </a:tr>
                  <a:tr h="3809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396" t="-403175" r="-150495" b="-646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0.998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871211"/>
                      </a:ext>
                    </a:extLst>
                  </a:tr>
                  <a:tr h="61445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Maximum steps per episode    ( N 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2000</a:t>
                          </a: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09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Number of Total Episodes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2500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6721827"/>
                      </a:ext>
                    </a:extLst>
                  </a:tr>
                  <a:tr h="48871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Replay memory size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20000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462635"/>
                      </a:ext>
                    </a:extLst>
                  </a:tr>
                  <a:tr h="48871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Batch size 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64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367244"/>
                      </a:ext>
                    </a:extLst>
                  </a:tr>
                  <a:tr h="48871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network update counter (</a:t>
                          </a:r>
                          <a:r>
                            <a:rPr lang="el-GR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τ)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100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Titillium Web Light"/>
                              <a:ea typeface="Titillium Web Light"/>
                              <a:cs typeface="Titillium Web Light"/>
                              <a:sym typeface="Titillium Web Light"/>
                            </a:rPr>
                            <a:t>Constant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Titillium Web Light"/>
                            <a:ea typeface="Titillium Web Light"/>
                            <a:cs typeface="Titillium Web Light"/>
                            <a:sym typeface="Titillium Web Light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00">
                            <a:alpha val="1508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4467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2755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6096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Implementation</a:t>
            </a:r>
            <a:endParaRPr lang="en-US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94560" y="3129279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32664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Kinematic model</a:t>
            </a:r>
          </a:p>
        </p:txBody>
      </p:sp>
    </p:spTree>
    <p:extLst>
      <p:ext uri="{BB962C8B-B14F-4D97-AF65-F5344CB8AC3E}">
        <p14:creationId xmlns:p14="http://schemas.microsoft.com/office/powerpoint/2010/main" val="240053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EF052-2912-449F-863C-B221DBAF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3" y="708968"/>
            <a:ext cx="4194891" cy="393600"/>
          </a:xfrm>
        </p:spPr>
        <p:txBody>
          <a:bodyPr/>
          <a:lstStyle/>
          <a:p>
            <a:r>
              <a:rPr lang="en-US" sz="2800" dirty="0"/>
              <a:t>Kinematic model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DBCC73-34E2-4782-8339-9EBAC26E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01899"/>
            <a:ext cx="6689558" cy="3682611"/>
          </a:xfrm>
        </p:spPr>
        <p:txBody>
          <a:bodyPr/>
          <a:lstStyle/>
          <a:p>
            <a:r>
              <a:rPr lang="en-US" sz="1800" dirty="0"/>
              <a:t>Equations modelling the robot kinematic are included in the agent class</a:t>
            </a:r>
          </a:p>
          <a:p>
            <a:r>
              <a:rPr lang="en-US" sz="1800" dirty="0"/>
              <a:t>The right wheels are connected to the same motor and the same is done for the left wheels </a:t>
            </a:r>
          </a:p>
          <a:p>
            <a:r>
              <a:rPr lang="en-US" sz="1800" dirty="0"/>
              <a:t>The pose ( x, y, θ) of the robot can be determined by integrating the generalized velocity vector </a:t>
            </a:r>
          </a:p>
          <a:p>
            <a:pPr marL="76200" indent="0">
              <a:buNone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5BFEA-E11D-4373-9DCE-A2F994550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6E657-71B2-4BED-B55F-8DD3DC80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44" y="1110003"/>
            <a:ext cx="2248025" cy="22255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C75F6-3538-478E-B9A1-D3BA16F6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22" y="3453008"/>
            <a:ext cx="4496190" cy="14174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D0CD35-1921-4341-89DC-0D47343798EF}"/>
              </a:ext>
            </a:extLst>
          </p:cNvPr>
          <p:cNvSpPr txBox="1"/>
          <p:nvPr/>
        </p:nvSpPr>
        <p:spPr>
          <a:xfrm>
            <a:off x="2790696" y="4897279"/>
            <a:ext cx="20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7766-6CBF-4477-A9A5-76A5C8D07CC0}"/>
              </a:ext>
            </a:extLst>
          </p:cNvPr>
          <p:cNvSpPr txBox="1"/>
          <p:nvPr/>
        </p:nvSpPr>
        <p:spPr>
          <a:xfrm>
            <a:off x="7638467" y="3453008"/>
            <a:ext cx="20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96768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9BCC-1E73-4D71-8247-1072051F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00" y="682629"/>
            <a:ext cx="3906083" cy="393600"/>
          </a:xfrm>
        </p:spPr>
        <p:txBody>
          <a:bodyPr/>
          <a:lstStyle/>
          <a:p>
            <a:r>
              <a:rPr lang="en-US" sz="2800" dirty="0"/>
              <a:t>Agent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118532D-CEB1-4521-AB31-DBF097E384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478868"/>
                <a:ext cx="8903368" cy="3244385"/>
              </a:xfrm>
            </p:spPr>
            <p:txBody>
              <a:bodyPr/>
              <a:lstStyle/>
              <a:p>
                <a:r>
                  <a:rPr lang="en-US" sz="1800" dirty="0">
                    <a:latin typeface="Titillium Web" panose="020B0604020202020204" charset="0"/>
                  </a:rPr>
                  <a:t>The robot is the agent 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(x, y, </a:t>
                </a:r>
                <a:r>
                  <a:rPr lang="el-GR" sz="1800" dirty="0">
                    <a:latin typeface="Titillium Web" panose="020B0604020202020204" charset="0"/>
                  </a:rPr>
                  <a:t>θ</a:t>
                </a:r>
                <a:r>
                  <a:rPr lang="en-US" sz="1800" dirty="0">
                    <a:latin typeface="Titillium Web" panose="020B0604020202020204" charset="0"/>
                  </a:rPr>
                  <a:t>) is the state 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The robot can take 4 actions </a:t>
                </a:r>
              </a:p>
              <a:p>
                <a:r>
                  <a:rPr lang="en-US" sz="1800" dirty="0">
                    <a:latin typeface="Titillium Web" panose="020B0604020202020204" charset="0"/>
                  </a:rPr>
                  <a:t>The robot has 2 motor velocities, :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latin typeface="Titillium Web" panose="020B0604020202020204" charset="0"/>
                  </a:rPr>
                  <a:t> for the right wheels and :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𝑙𝑒𝑓𝑡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𝑤h𝑒𝑒𝑙𝑠</m:t>
                    </m:r>
                  </m:oMath>
                </a14:m>
                <a:endParaRPr lang="en-US" sz="1800" dirty="0">
                  <a:latin typeface="Titillium Web" panose="020B0604020202020204" charset="0"/>
                </a:endParaRPr>
              </a:p>
              <a:p>
                <a:r>
                  <a:rPr lang="en-US" sz="1800" dirty="0">
                    <a:latin typeface="Titillium Web" panose="020B0604020202020204" charset="0"/>
                  </a:rPr>
                  <a:t>Moving Forward  :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sz="1800" b="0" dirty="0">
                  <a:latin typeface="Titillium Web" panose="020B0604020202020204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Titillium Web" panose="020B0604020202020204" charset="0"/>
                  </a:rPr>
                  <a:t>Moving Backward  :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endParaRPr lang="en-US" sz="1800" dirty="0">
                  <a:latin typeface="Titillium Web" panose="020B0604020202020204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Titillium Web" panose="020B0604020202020204" charset="0"/>
                  </a:rPr>
                  <a:t>Moving left  :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sz="1800" dirty="0">
                  <a:latin typeface="Titillium Web" panose="020B0604020202020204" charset="0"/>
                </a:endParaRPr>
              </a:p>
              <a:p>
                <a:r>
                  <a:rPr lang="en-US" sz="1800" dirty="0">
                    <a:latin typeface="Titillium Web" panose="020B0604020202020204" charset="0"/>
                  </a:rPr>
                  <a:t>Moving Right  :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endParaRPr lang="en-US" sz="1800" dirty="0">
                  <a:latin typeface="Titillium Web" panose="020B0604020202020204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762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118532D-CEB1-4521-AB31-DBF097E38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478868"/>
                <a:ext cx="8903368" cy="3244385"/>
              </a:xfrm>
              <a:blipFill>
                <a:blip r:embed="rId2"/>
                <a:stretch>
                  <a:fillRect l="-1437" t="-4887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D3CD-B478-4769-8C4F-C9D099331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620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86B3-3A5B-4724-BDAB-1F5D78E3CC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C2AFA8-40EE-4D34-B182-D195CBF9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328" y="929779"/>
            <a:ext cx="3752564" cy="37232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11DFF-8F68-43B1-8047-3EB9E1616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40" y="921088"/>
            <a:ext cx="3752563" cy="3752563"/>
          </a:xfrm>
          <a:prstGeom prst="rect">
            <a:avLst/>
          </a:prstGeom>
          <a:ln w="38100" cap="sq">
            <a:solidFill>
              <a:srgbClr val="D6FFC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25D08C5-4507-434F-ADFE-53629045A3C6}"/>
              </a:ext>
            </a:extLst>
          </p:cNvPr>
          <p:cNvSpPr txBox="1"/>
          <p:nvPr/>
        </p:nvSpPr>
        <p:spPr>
          <a:xfrm>
            <a:off x="993202" y="591267"/>
            <a:ext cx="406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Quantico" panose="020B0604020202020204" charset="0"/>
              </a:rPr>
              <a:t>The robot environment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BFB475-B5AB-4B57-B3E9-CF5020AFD3AB}"/>
              </a:ext>
            </a:extLst>
          </p:cNvPr>
          <p:cNvSpPr txBox="1"/>
          <p:nvPr/>
        </p:nvSpPr>
        <p:spPr>
          <a:xfrm>
            <a:off x="61877" y="1251284"/>
            <a:ext cx="4826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The robot model moves in a continuous space</a:t>
            </a:r>
          </a:p>
          <a:p>
            <a:pPr>
              <a:buClr>
                <a:srgbClr val="D6FFCF"/>
              </a:buClr>
            </a:pP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It is bounded to a virtual environment having a size of 4 m by 4 m to resemble the lab dimensions </a:t>
            </a: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After each transition the robot coordinates are mapped to the corresponding cell in the grid-world</a:t>
            </a: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6FFCF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Clr>
                <a:srgbClr val="D6FFCF"/>
              </a:buClr>
            </a:pP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33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429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Results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94560" y="3117619"/>
            <a:ext cx="172720" cy="153896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5872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F800AD-E864-4078-9FFB-D734C56A5AAA}"/>
              </a:ext>
            </a:extLst>
          </p:cNvPr>
          <p:cNvSpPr txBox="1"/>
          <p:nvPr/>
        </p:nvSpPr>
        <p:spPr>
          <a:xfrm>
            <a:off x="2458720" y="2932957"/>
            <a:ext cx="526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Quantico" panose="020B0604020202020204" charset="0"/>
              </a:rPr>
              <a:t>Comparison of Algorithms</a:t>
            </a:r>
          </a:p>
        </p:txBody>
      </p:sp>
    </p:spTree>
    <p:extLst>
      <p:ext uri="{BB962C8B-B14F-4D97-AF65-F5344CB8AC3E}">
        <p14:creationId xmlns:p14="http://schemas.microsoft.com/office/powerpoint/2010/main" val="11305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3E2380-9A21-4542-88A2-81B88BF8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sz="2800" dirty="0"/>
              <a:t>Comparison measures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53454-2AB4-4BCB-829F-B4E2ABB9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991" y="1312387"/>
            <a:ext cx="7193400" cy="33612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steps per episode ( The trajectory length) </a:t>
            </a:r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Cumulative reward </a:t>
            </a:r>
          </a:p>
          <a:p>
            <a:pPr marL="762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Convergence speed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Success Rate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1CE60-0688-4E98-AC9C-5235080D6F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957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1DA54-340E-4F36-B4E7-5997633D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288" y="1143000"/>
            <a:ext cx="4185552" cy="3368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08462-6096-40A7-9ACC-B9787202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472440"/>
            <a:ext cx="7193400" cy="955947"/>
          </a:xfrm>
        </p:spPr>
        <p:txBody>
          <a:bodyPr/>
          <a:lstStyle/>
          <a:p>
            <a:r>
              <a:rPr lang="en-US" sz="2800" dirty="0"/>
              <a:t>Importance of autonomous vehicles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44BDE-7427-4647-8E3E-7F59F17C7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28387"/>
            <a:ext cx="4579620" cy="18691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Unmanned driving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Rescue operations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Exploring harsh environments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Navigating remote places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EFAE8-D05E-4E10-91E6-D2A00E23A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AB21F-FF6E-4DE7-9182-5CFBBB589513}"/>
              </a:ext>
            </a:extLst>
          </p:cNvPr>
          <p:cNvSpPr txBox="1"/>
          <p:nvPr/>
        </p:nvSpPr>
        <p:spPr>
          <a:xfrm>
            <a:off x="6799942" y="4376343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[6] </a:t>
            </a:r>
          </a:p>
        </p:txBody>
      </p:sp>
    </p:spTree>
    <p:extLst>
      <p:ext uri="{BB962C8B-B14F-4D97-AF65-F5344CB8AC3E}">
        <p14:creationId xmlns:p14="http://schemas.microsoft.com/office/powerpoint/2010/main" val="1602358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18FF-EA86-4155-A9F6-BC29D1F3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dirty="0"/>
              <a:t>Cumulative </a:t>
            </a:r>
            <a:r>
              <a:rPr lang="en-US" sz="2800" dirty="0"/>
              <a:t>reward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17A8F-44E4-4C8A-AC6B-FF2B05526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76475-4A2B-416E-A28D-32ED5D461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" t="11073" r="9091"/>
          <a:stretch/>
        </p:blipFill>
        <p:spPr>
          <a:xfrm>
            <a:off x="3187246" y="1539784"/>
            <a:ext cx="2957010" cy="273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16605-F5D6-4897-A521-7455C2DC4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6" t="11073" r="8672"/>
          <a:stretch/>
        </p:blipFill>
        <p:spPr>
          <a:xfrm>
            <a:off x="88010" y="1539785"/>
            <a:ext cx="2957010" cy="2734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8E80-6DCB-47D5-A395-CAD554280AE0}"/>
              </a:ext>
            </a:extLst>
          </p:cNvPr>
          <p:cNvSpPr txBox="1"/>
          <p:nvPr/>
        </p:nvSpPr>
        <p:spPr>
          <a:xfrm>
            <a:off x="521486" y="1139675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tillium Web" panose="020B0604020202020204" charset="0"/>
              </a:rPr>
              <a:t>Dyna-Q agent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0EC5E-ED88-4488-B13E-1FBF1427DB2E}"/>
              </a:ext>
            </a:extLst>
          </p:cNvPr>
          <p:cNvSpPr txBox="1"/>
          <p:nvPr/>
        </p:nvSpPr>
        <p:spPr>
          <a:xfrm>
            <a:off x="3874140" y="1109954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tillium Web" panose="020B0604020202020204" charset="0"/>
              </a:rPr>
              <a:t>Q-learning agent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A1CE17-A635-4FD6-B5D7-163482E2766A}"/>
              </a:ext>
            </a:extLst>
          </p:cNvPr>
          <p:cNvSpPr/>
          <p:nvPr/>
        </p:nvSpPr>
        <p:spPr>
          <a:xfrm>
            <a:off x="4709647" y="1557262"/>
            <a:ext cx="311293" cy="263615"/>
          </a:xfrm>
          <a:prstGeom prst="ellipse">
            <a:avLst/>
          </a:prstGeom>
          <a:noFill/>
          <a:ln>
            <a:solidFill>
              <a:srgbClr val="093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CE8375-D230-425F-9A93-D1A8D707529D}"/>
              </a:ext>
            </a:extLst>
          </p:cNvPr>
          <p:cNvSpPr/>
          <p:nvPr/>
        </p:nvSpPr>
        <p:spPr>
          <a:xfrm>
            <a:off x="572981" y="1525513"/>
            <a:ext cx="347770" cy="327115"/>
          </a:xfrm>
          <a:prstGeom prst="ellipse">
            <a:avLst/>
          </a:prstGeom>
          <a:noFill/>
          <a:ln>
            <a:solidFill>
              <a:srgbClr val="093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3105E-C39D-48F1-9A47-B6ED61A3C83C}"/>
              </a:ext>
            </a:extLst>
          </p:cNvPr>
          <p:cNvSpPr txBox="1"/>
          <p:nvPr/>
        </p:nvSpPr>
        <p:spPr>
          <a:xfrm>
            <a:off x="7123621" y="1138379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tillium Web" panose="020B0604020202020204" charset="0"/>
              </a:rPr>
              <a:t>DQN agent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E30B1-61BF-4A00-8162-C75B61FF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124" y="1538488"/>
            <a:ext cx="2876417" cy="273467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46FB7FA-70E3-4684-B0FE-579F4FE09797}"/>
              </a:ext>
            </a:extLst>
          </p:cNvPr>
          <p:cNvSpPr/>
          <p:nvPr/>
        </p:nvSpPr>
        <p:spPr>
          <a:xfrm>
            <a:off x="7123621" y="1778537"/>
            <a:ext cx="311293" cy="263615"/>
          </a:xfrm>
          <a:prstGeom prst="ellipse">
            <a:avLst/>
          </a:prstGeom>
          <a:noFill/>
          <a:ln>
            <a:solidFill>
              <a:srgbClr val="093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14B1-D93D-413C-8D3C-8F132E6D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sz="2800" dirty="0"/>
              <a:t>Actions per episode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1D0-439C-42C6-8F0B-B2613A7141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B5BC6-368A-403B-AC24-624563B4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0" t="18649" r="7731"/>
          <a:stretch/>
        </p:blipFill>
        <p:spPr>
          <a:xfrm>
            <a:off x="103953" y="1555260"/>
            <a:ext cx="2987590" cy="2285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2DDDDD-29D2-44B9-A4D7-31A51FF79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" t="20100" r="5197"/>
          <a:stretch/>
        </p:blipFill>
        <p:spPr>
          <a:xfrm>
            <a:off x="3191062" y="1555261"/>
            <a:ext cx="2916286" cy="228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EC5F78-CE56-4D92-909E-29BE20C1E63A}"/>
              </a:ext>
            </a:extLst>
          </p:cNvPr>
          <p:cNvSpPr txBox="1"/>
          <p:nvPr/>
        </p:nvSpPr>
        <p:spPr>
          <a:xfrm>
            <a:off x="736410" y="1153621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tillium Web" panose="020B0604020202020204" charset="0"/>
              </a:rPr>
              <a:t>Dyna-Q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C228A-8B8E-433A-AE2A-BB821E242D3F}"/>
              </a:ext>
            </a:extLst>
          </p:cNvPr>
          <p:cNvSpPr txBox="1"/>
          <p:nvPr/>
        </p:nvSpPr>
        <p:spPr>
          <a:xfrm>
            <a:off x="3657932" y="1144835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tillium Web" panose="020B0604020202020204" charset="0"/>
              </a:rPr>
              <a:t>Q-learning agent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BFFA8C-876A-40CE-9BE0-89C7E17D998F}"/>
              </a:ext>
            </a:extLst>
          </p:cNvPr>
          <p:cNvSpPr/>
          <p:nvPr/>
        </p:nvSpPr>
        <p:spPr>
          <a:xfrm>
            <a:off x="406400" y="3124840"/>
            <a:ext cx="466485" cy="477306"/>
          </a:xfrm>
          <a:prstGeom prst="ellipse">
            <a:avLst/>
          </a:prstGeom>
          <a:noFill/>
          <a:ln>
            <a:solidFill>
              <a:srgbClr val="093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D10479-A9F7-4F0B-822E-B3C9E440C315}"/>
              </a:ext>
            </a:extLst>
          </p:cNvPr>
          <p:cNvSpPr/>
          <p:nvPr/>
        </p:nvSpPr>
        <p:spPr>
          <a:xfrm>
            <a:off x="4186939" y="3236685"/>
            <a:ext cx="385061" cy="371223"/>
          </a:xfrm>
          <a:prstGeom prst="ellipse">
            <a:avLst/>
          </a:prstGeom>
          <a:noFill/>
          <a:ln>
            <a:solidFill>
              <a:srgbClr val="093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580E1-F5D7-4636-A56A-756451A94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46"/>
          <a:stretch/>
        </p:blipFill>
        <p:spPr>
          <a:xfrm>
            <a:off x="6213582" y="1510528"/>
            <a:ext cx="2826465" cy="237500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22EBE45-36C9-4E87-865F-210056239DD9}"/>
              </a:ext>
            </a:extLst>
          </p:cNvPr>
          <p:cNvSpPr/>
          <p:nvPr/>
        </p:nvSpPr>
        <p:spPr>
          <a:xfrm>
            <a:off x="7169624" y="3236685"/>
            <a:ext cx="385061" cy="371223"/>
          </a:xfrm>
          <a:prstGeom prst="ellipse">
            <a:avLst/>
          </a:prstGeom>
          <a:noFill/>
          <a:ln>
            <a:solidFill>
              <a:srgbClr val="093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F2398-BA6C-49FB-AA1B-F02EA4B64572}"/>
              </a:ext>
            </a:extLst>
          </p:cNvPr>
          <p:cNvSpPr txBox="1"/>
          <p:nvPr/>
        </p:nvSpPr>
        <p:spPr>
          <a:xfrm>
            <a:off x="6863027" y="1144835"/>
            <a:ext cx="209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tillium Web" panose="020B0604020202020204" charset="0"/>
              </a:rPr>
              <a:t>DQN agent</a:t>
            </a:r>
          </a:p>
        </p:txBody>
      </p:sp>
    </p:spTree>
    <p:extLst>
      <p:ext uri="{BB962C8B-B14F-4D97-AF65-F5344CB8AC3E}">
        <p14:creationId xmlns:p14="http://schemas.microsoft.com/office/powerpoint/2010/main" val="60717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397C-7B3C-4996-9129-96966DB5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sz="2400" dirty="0"/>
              <a:t>Statistics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27D84-3E0E-4502-9020-996ADF1538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graphicFrame>
        <p:nvGraphicFramePr>
          <p:cNvPr id="5" name="Google Shape;201;p25">
            <a:extLst>
              <a:ext uri="{FF2B5EF4-FFF2-40B4-BE49-F238E27FC236}">
                <a16:creationId xmlns:a16="http://schemas.microsoft.com/office/drawing/2014/main" id="{1005BDFF-6F83-4ECB-B857-1405B2A46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055480"/>
              </p:ext>
            </p:extLst>
          </p:nvPr>
        </p:nvGraphicFramePr>
        <p:xfrm>
          <a:off x="124049" y="1062479"/>
          <a:ext cx="4593095" cy="4027253"/>
        </p:xfrm>
        <a:graphic>
          <a:graphicData uri="http://schemas.openxmlformats.org/drawingml/2006/table">
            <a:tbl>
              <a:tblPr lastCol="1">
                <a:noFill/>
                <a:tableStyleId>{25171DD6-2702-4FCF-BC82-B343C2BCD5F6}</a:tableStyleId>
              </a:tblPr>
              <a:tblGrid>
                <a:gridCol w="141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495">
                  <a:extLst>
                    <a:ext uri="{9D8B030D-6E8A-4147-A177-3AD203B41FA5}">
                      <a16:colId xmlns:a16="http://schemas.microsoft.com/office/drawing/2014/main" val="245483949"/>
                    </a:ext>
                  </a:extLst>
                </a:gridCol>
              </a:tblGrid>
              <a:tr h="814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 Measure </a:t>
                      </a:r>
                      <a:endParaRPr sz="14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Dyna-Q Learning 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72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Q-Learning</a:t>
                      </a:r>
                      <a:endParaRPr sz="14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DQN </a:t>
                      </a:r>
                      <a:endParaRPr sz="14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2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optimal number of actions 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21</a:t>
                      </a:r>
                      <a:endParaRPr sz="1400" b="1" u="sng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72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21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Maximum cumulative reward 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 0.79 </a:t>
                      </a:r>
                      <a:endParaRPr sz="1400" b="1" u="sng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72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0.79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0.79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0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Success Rate</a:t>
                      </a:r>
                      <a:endParaRPr sz="1400" dirty="0">
                        <a:solidFill>
                          <a:schemeClr val="bg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92%</a:t>
                      </a:r>
                      <a:endParaRPr sz="1400" b="1" u="sng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72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88%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80%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81933"/>
                  </a:ext>
                </a:extLst>
              </a:tr>
              <a:tr h="3931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Convergence Speed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35 episodes</a:t>
                      </a:r>
                      <a:endParaRPr sz="1400" b="1" u="sng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72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172 episodes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600 episodes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71211"/>
                  </a:ext>
                </a:extLst>
              </a:tr>
              <a:tr h="3931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Training Time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25 minutes</a:t>
                      </a:r>
                      <a:endParaRPr sz="1400" b="1" u="sng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72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 minutes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300 minutes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75054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9CC3158-35AB-4175-AFEE-9716D3D40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2" t="8724" r="8303"/>
          <a:stretch/>
        </p:blipFill>
        <p:spPr>
          <a:xfrm>
            <a:off x="5047977" y="1360763"/>
            <a:ext cx="3905107" cy="31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27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F332-4D4B-493F-94E7-CF8C882D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668879"/>
            <a:ext cx="7193400" cy="393600"/>
          </a:xfrm>
        </p:spPr>
        <p:txBody>
          <a:bodyPr/>
          <a:lstStyle/>
          <a:p>
            <a:r>
              <a:rPr lang="en-US" dirty="0"/>
              <a:t>Results 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5A0BF-8135-4B79-8B5D-ED2C87C6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143" y="1328057"/>
            <a:ext cx="8023507" cy="2315029"/>
          </a:xfrm>
        </p:spPr>
        <p:txBody>
          <a:bodyPr/>
          <a:lstStyle/>
          <a:p>
            <a:r>
              <a:rPr lang="en-US" sz="1800" dirty="0"/>
              <a:t>The 3 algorithms showed convergence </a:t>
            </a:r>
          </a:p>
          <a:p>
            <a:r>
              <a:rPr lang="en-US" sz="1800" dirty="0"/>
              <a:t>The 3 algorithms obtained high success rates </a:t>
            </a:r>
          </a:p>
          <a:p>
            <a:r>
              <a:rPr lang="en-US" sz="1800" dirty="0"/>
              <a:t>Dyna-Q has algorithm had the best success rate and the fastest convergence </a:t>
            </a:r>
          </a:p>
          <a:p>
            <a:r>
              <a:rPr lang="en-US" sz="1800" dirty="0"/>
              <a:t>Dyna-Q required less real interaction with environment which makes it the most cost efficient algorithm </a:t>
            </a:r>
          </a:p>
          <a:p>
            <a:r>
              <a:rPr lang="en-US" sz="1800" dirty="0"/>
              <a:t>DQN results showed random spikes due to the following reasons : </a:t>
            </a:r>
          </a:p>
          <a:p>
            <a:pPr marL="76200" indent="0">
              <a:buNone/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7273D-6CFF-4F48-A5F5-260A874030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A22BA-7942-4839-8123-7F5DF599B4D1}"/>
              </a:ext>
            </a:extLst>
          </p:cNvPr>
          <p:cNvSpPr txBox="1"/>
          <p:nvPr/>
        </p:nvSpPr>
        <p:spPr>
          <a:xfrm>
            <a:off x="2249714" y="3389085"/>
            <a:ext cx="49130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 Light" panose="020B0604020202020204" charset="0"/>
              </a:rPr>
              <a:t>Model overfitting  </a:t>
            </a: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 Light" panose="020B0604020202020204" charset="0"/>
              </a:rPr>
              <a:t>The random nature of the policy </a:t>
            </a:r>
          </a:p>
          <a:p>
            <a:pPr marL="285750" indent="-285750">
              <a:buClr>
                <a:srgbClr val="D6FFCF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tillium Web Light" panose="020B0604020202020204" charset="0"/>
              </a:rPr>
              <a:t>Agent gets trapped in infinite loops when visiting unfamiliar states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8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429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Results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94560" y="3117619"/>
            <a:ext cx="172720" cy="153896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5872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F800AD-E864-4078-9FFB-D734C56A5AAA}"/>
              </a:ext>
            </a:extLst>
          </p:cNvPr>
          <p:cNvSpPr txBox="1"/>
          <p:nvPr/>
        </p:nvSpPr>
        <p:spPr>
          <a:xfrm>
            <a:off x="2458720" y="2932957"/>
            <a:ext cx="526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Quantico" panose="020B0604020202020204" charset="0"/>
              </a:rPr>
              <a:t>Robot Simulation </a:t>
            </a:r>
          </a:p>
        </p:txBody>
      </p:sp>
    </p:spTree>
    <p:extLst>
      <p:ext uri="{BB962C8B-B14F-4D97-AF65-F5344CB8AC3E}">
        <p14:creationId xmlns:p14="http://schemas.microsoft.com/office/powerpoint/2010/main" val="3083965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4EC6-9F1B-4428-B898-8AAE48B1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0" y="682252"/>
            <a:ext cx="7193400" cy="393600"/>
          </a:xfrm>
        </p:spPr>
        <p:txBody>
          <a:bodyPr/>
          <a:lstStyle/>
          <a:p>
            <a:r>
              <a:rPr lang="en-US" sz="2800" dirty="0"/>
              <a:t>Results on the robot model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2A0E-A2C0-4FD2-88DC-14E9B806F6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504DFE-5F37-4F08-8F87-A37B0F068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5022" r="4538"/>
          <a:stretch/>
        </p:blipFill>
        <p:spPr>
          <a:xfrm>
            <a:off x="857164" y="1409546"/>
            <a:ext cx="3545950" cy="3264105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01F0352B-4B24-47F0-9E84-C4BA0516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00" y="1409546"/>
            <a:ext cx="3251200" cy="32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1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54A5C-9D5A-41C7-AA46-51E10AD25C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BB29-B58A-4393-95F2-ADFDA878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7" y="809974"/>
            <a:ext cx="2912307" cy="2184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6096-97C4-4337-BC65-A72E02DC1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" r="7094"/>
          <a:stretch/>
        </p:blipFill>
        <p:spPr>
          <a:xfrm>
            <a:off x="5922712" y="740864"/>
            <a:ext cx="3221288" cy="2322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B18D6-C8AC-46B0-B6AC-310FC69DD13A}"/>
              </a:ext>
            </a:extLst>
          </p:cNvPr>
          <p:cNvSpPr txBox="1"/>
          <p:nvPr/>
        </p:nvSpPr>
        <p:spPr>
          <a:xfrm>
            <a:off x="468640" y="463728"/>
            <a:ext cx="212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Steps per episode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E5DF3-752B-4E44-B96D-ECA61A75298C}"/>
              </a:ext>
            </a:extLst>
          </p:cNvPr>
          <p:cNvSpPr txBox="1"/>
          <p:nvPr/>
        </p:nvSpPr>
        <p:spPr>
          <a:xfrm>
            <a:off x="6700644" y="426377"/>
            <a:ext cx="197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Cumulative Reward</a:t>
            </a:r>
          </a:p>
        </p:txBody>
      </p:sp>
      <p:graphicFrame>
        <p:nvGraphicFramePr>
          <p:cNvPr id="12" name="Google Shape;201;p25">
            <a:extLst>
              <a:ext uri="{FF2B5EF4-FFF2-40B4-BE49-F238E27FC236}">
                <a16:creationId xmlns:a16="http://schemas.microsoft.com/office/drawing/2014/main" id="{32E923AE-4954-4616-A6CF-C27D3AD14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525601"/>
              </p:ext>
            </p:extLst>
          </p:nvPr>
        </p:nvGraphicFramePr>
        <p:xfrm>
          <a:off x="1673291" y="3208526"/>
          <a:ext cx="5641909" cy="1858725"/>
        </p:xfrm>
        <a:graphic>
          <a:graphicData uri="http://schemas.openxmlformats.org/drawingml/2006/table">
            <a:tbl>
              <a:tblPr lastCol="1">
                <a:noFill/>
                <a:tableStyleId>{25171DD6-2702-4FCF-BC82-B343C2BCD5F6}</a:tableStyleId>
              </a:tblPr>
              <a:tblGrid>
                <a:gridCol w="2804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7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 Measure </a:t>
                      </a:r>
                      <a:endParaRPr sz="12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Dyna-Q-Robot</a:t>
                      </a:r>
                      <a:endParaRPr sz="12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optimal number of actions 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Maximum cumulative reward 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0.79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Success Rate</a:t>
                      </a:r>
                      <a:endParaRPr sz="1200" dirty="0">
                        <a:solidFill>
                          <a:schemeClr val="bg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92%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81933"/>
                  </a:ext>
                </a:extLst>
              </a:tr>
              <a:tr h="39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Convergence Speed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440 </a:t>
                      </a:r>
                      <a:endParaRPr sz="12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712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59489F-22A9-437B-BB62-8E66BAE5F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" t="5022" r="4538"/>
          <a:stretch/>
        </p:blipFill>
        <p:spPr>
          <a:xfrm>
            <a:off x="3063550" y="802282"/>
            <a:ext cx="2780985" cy="2191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00DD9C-A422-4111-B8C4-EFCD27B9E26C}"/>
              </a:ext>
            </a:extLst>
          </p:cNvPr>
          <p:cNvSpPr txBox="1"/>
          <p:nvPr/>
        </p:nvSpPr>
        <p:spPr>
          <a:xfrm>
            <a:off x="3572540" y="426377"/>
            <a:ext cx="2048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 Light" panose="020B0604020202020204" charset="0"/>
              </a:rPr>
              <a:t>Optimal trajectory</a:t>
            </a:r>
          </a:p>
        </p:txBody>
      </p:sp>
    </p:spTree>
    <p:extLst>
      <p:ext uri="{BB962C8B-B14F-4D97-AF65-F5344CB8AC3E}">
        <p14:creationId xmlns:p14="http://schemas.microsoft.com/office/powerpoint/2010/main" val="3047850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A1F78-782B-4213-8D85-B1630D155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79437-AA5F-4E66-84FE-9FD47537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4" y="1493986"/>
            <a:ext cx="4121239" cy="3090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FBC4E-0D84-43E9-85E3-C934D10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88" y="1493986"/>
            <a:ext cx="4121239" cy="3090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EB224-FD0E-4629-953F-B652E0504842}"/>
              </a:ext>
            </a:extLst>
          </p:cNvPr>
          <p:cNvSpPr txBox="1"/>
          <p:nvPr/>
        </p:nvSpPr>
        <p:spPr>
          <a:xfrm>
            <a:off x="2177142" y="478972"/>
            <a:ext cx="6351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Quantico" panose="020B0604020202020204" charset="0"/>
              </a:rPr>
              <a:t>Random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3201334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0F8C0-E3B5-4E55-BE99-4ECF77907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My Project1">
            <a:hlinkClick r:id="" action="ppaction://media"/>
            <a:extLst>
              <a:ext uri="{FF2B5EF4-FFF2-40B4-BE49-F238E27FC236}">
                <a16:creationId xmlns:a16="http://schemas.microsoft.com/office/drawing/2014/main" id="{D9FD2B47-9E62-42D1-B76C-56A4BE7A9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1436" y="0"/>
            <a:ext cx="5194300" cy="49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FCB39-8F66-4489-9131-3BF392D24A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B7602-1949-4713-9332-A8451102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41" y="441649"/>
            <a:ext cx="2840133" cy="2130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4D8007-A735-4337-BA88-70EB16CE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70" y="389735"/>
            <a:ext cx="2195804" cy="2193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7394C-0E91-4876-B606-C72547EB6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41" y="2739878"/>
            <a:ext cx="2640263" cy="1980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3C890-43B4-4323-85AC-244BF8D37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44" y="2739878"/>
            <a:ext cx="2578363" cy="1933773"/>
          </a:xfrm>
          <a:prstGeom prst="rect">
            <a:avLst/>
          </a:prstGeom>
        </p:spPr>
      </p:pic>
      <p:graphicFrame>
        <p:nvGraphicFramePr>
          <p:cNvPr id="7" name="Google Shape;201;p25">
            <a:extLst>
              <a:ext uri="{FF2B5EF4-FFF2-40B4-BE49-F238E27FC236}">
                <a16:creationId xmlns:a16="http://schemas.microsoft.com/office/drawing/2014/main" id="{555F2291-67BF-4A1C-A7FB-86842DE02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063220"/>
              </p:ext>
            </p:extLst>
          </p:nvPr>
        </p:nvGraphicFramePr>
        <p:xfrm>
          <a:off x="160993" y="1200539"/>
          <a:ext cx="3171152" cy="3519536"/>
        </p:xfrm>
        <a:graphic>
          <a:graphicData uri="http://schemas.openxmlformats.org/drawingml/2006/table">
            <a:tbl>
              <a:tblPr lastCol="1">
                <a:noFill/>
                <a:tableStyleId>{25171DD6-2702-4FCF-BC82-B343C2BCD5F6}</a:tableStyleId>
              </a:tblPr>
              <a:tblGrid>
                <a:gridCol w="1576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6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 Measure </a:t>
                      </a:r>
                      <a:endParaRPr sz="14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Dyna-Robot</a:t>
                      </a:r>
                      <a:endParaRPr sz="1400" b="1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optimal number of actions 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Maximum cumulative reward 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0.77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Success Rate</a:t>
                      </a:r>
                      <a:endParaRPr sz="1400" dirty="0">
                        <a:solidFill>
                          <a:schemeClr val="bg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95%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81933"/>
                  </a:ext>
                </a:extLst>
              </a:tr>
              <a:tr h="815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Convergence Speed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552 </a:t>
                      </a:r>
                      <a:endParaRPr sz="14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712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7B28E85-2AAF-48FA-B472-1B96C02D28F5}"/>
              </a:ext>
            </a:extLst>
          </p:cNvPr>
          <p:cNvSpPr txBox="1"/>
          <p:nvPr/>
        </p:nvSpPr>
        <p:spPr>
          <a:xfrm>
            <a:off x="840900" y="6387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Map Invariance</a:t>
            </a:r>
          </a:p>
        </p:txBody>
      </p:sp>
      <p:cxnSp>
        <p:nvCxnSpPr>
          <p:cNvPr id="9" name="Google Shape;34;p5">
            <a:extLst>
              <a:ext uri="{FF2B5EF4-FFF2-40B4-BE49-F238E27FC236}">
                <a16:creationId xmlns:a16="http://schemas.microsoft.com/office/drawing/2014/main" id="{518ECE85-51AA-4F88-8052-A5DE72FAAF1B}"/>
              </a:ext>
            </a:extLst>
          </p:cNvPr>
          <p:cNvCxnSpPr/>
          <p:nvPr/>
        </p:nvCxnSpPr>
        <p:spPr>
          <a:xfrm>
            <a:off x="0" y="82343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65213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B0EDBF-D0CF-44AA-9687-791C36F1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57" y="1762487"/>
            <a:ext cx="3032677" cy="2548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D6FFCF"/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B920-92BF-4B2C-93B7-FADD833D7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86" y="638629"/>
            <a:ext cx="4576464" cy="479153"/>
          </a:xfrm>
        </p:spPr>
        <p:txBody>
          <a:bodyPr/>
          <a:lstStyle/>
          <a:p>
            <a:pPr algn="ctr"/>
            <a:r>
              <a:rPr lang="en-US" sz="2800" dirty="0"/>
              <a:t>Autonomous Navigation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D3ED-5671-44DD-9BD2-9D96FE98A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1" y="1640296"/>
            <a:ext cx="5283199" cy="2967989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/>
              <a:t>The robot must ask Three key questions</a:t>
            </a:r>
          </a:p>
          <a:p>
            <a:pPr marL="76200" indent="0">
              <a:buNone/>
            </a:pPr>
            <a:r>
              <a:rPr lang="en-US" sz="18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Where am I ?</a:t>
            </a:r>
          </a:p>
          <a:p>
            <a:pPr marL="76200" indent="0">
              <a:buNone/>
            </a:pPr>
            <a:r>
              <a:rPr lang="en-US" sz="18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Where am I going ? </a:t>
            </a:r>
          </a:p>
          <a:p>
            <a:pPr marL="7620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How do I get there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17AA-76C0-45E4-8474-EE05E8EB1C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4D1A7-D9D7-4A27-999E-0CAD933C2352}"/>
              </a:ext>
            </a:extLst>
          </p:cNvPr>
          <p:cNvSpPr txBox="1"/>
          <p:nvPr/>
        </p:nvSpPr>
        <p:spPr>
          <a:xfrm>
            <a:off x="6799942" y="4376343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230794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429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Conclusion 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5872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21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24E9F-4587-4724-88ED-3BE22FD2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713329"/>
            <a:ext cx="7193400" cy="393600"/>
          </a:xfrm>
        </p:spPr>
        <p:txBody>
          <a:bodyPr/>
          <a:lstStyle/>
          <a:p>
            <a:r>
              <a:rPr lang="en-US" sz="2800" dirty="0"/>
              <a:t>Conclusion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2831E-0602-42CA-AF25-5D222D67B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350" y="1358899"/>
            <a:ext cx="8819734" cy="34090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Q-learning, Dyna-Q learning and deep Q learning were implemented successfully and compared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supremacy of Dyna-Q was shown in the results section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Successfully implemented a kinematic model of the robot that used the selected algorithm (Dyna-Q) to navigate successfully in discrete environments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robot can navigate from random starting positions in unknown environments in the least number of real interactions with the environment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robot always found the shortest trajectory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agent succeeded in avoiding all the obstacles </a:t>
            </a:r>
          </a:p>
          <a:p>
            <a:pPr marL="7620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76200" indent="0"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0FADA-D3DF-42AA-AD70-B968C488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6575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7479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Future recommendations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FF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48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0740D-0F5F-43FB-9B9D-DC70368F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740147"/>
            <a:ext cx="7193400" cy="393600"/>
          </a:xfrm>
        </p:spPr>
        <p:txBody>
          <a:bodyPr/>
          <a:lstStyle/>
          <a:p>
            <a:r>
              <a:rPr lang="en-US" dirty="0"/>
              <a:t>Possible 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A3148-93BE-4503-9DB5-96305BE8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07292"/>
            <a:ext cx="4358750" cy="35599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Hardware implementation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Fabricate a four wheeled mobile robot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Use  camera vision  to localize the robot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Provide the robot with a Raspberry Pi chip for online learning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Deploy the robot in an obstacle maze and record the results 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4C86D-704B-4A2C-987E-5C2907F2F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A4F179-BAE9-42AA-8EE3-862CDA4ADF43}"/>
              </a:ext>
            </a:extLst>
          </p:cNvPr>
          <p:cNvSpPr txBox="1">
            <a:spLocks/>
          </p:cNvSpPr>
          <p:nvPr/>
        </p:nvSpPr>
        <p:spPr>
          <a:xfrm>
            <a:off x="4358750" y="1507292"/>
            <a:ext cx="4358750" cy="289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 enhancement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Extend the agent with a dynamic model for more realistic results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1800" dirty="0"/>
              <a:t>Take friction and skidding effects into consideration </a:t>
            </a:r>
          </a:p>
          <a:p>
            <a:pPr marL="762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F326-5F0E-4245-B3C3-14ACA706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731438"/>
            <a:ext cx="7193400" cy="393600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F7114-01A5-42E6-9C4F-79207544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25038"/>
            <a:ext cx="8168650" cy="4018462"/>
          </a:xfrm>
        </p:spPr>
        <p:txBody>
          <a:bodyPr/>
          <a:lstStyle/>
          <a:p>
            <a:pPr marL="76200" indent="0">
              <a:buNone/>
            </a:pPr>
            <a:r>
              <a:rPr lang="en-US" sz="1000" dirty="0"/>
              <a:t>[1] Viet, Hoang-</a:t>
            </a:r>
            <a:r>
              <a:rPr lang="en-US" sz="1000" dirty="0" err="1"/>
              <a:t>huu</a:t>
            </a:r>
            <a:r>
              <a:rPr lang="en-US" sz="1000" dirty="0"/>
              <a:t> &amp; Choi, Seung-</a:t>
            </a:r>
            <a:r>
              <a:rPr lang="en-US" sz="1000" dirty="0" err="1"/>
              <a:t>yoon</a:t>
            </a:r>
            <a:r>
              <a:rPr lang="en-US" sz="1000" dirty="0"/>
              <a:t> &amp; Chung, Tae-</a:t>
            </a:r>
            <a:r>
              <a:rPr lang="en-US" sz="1000" dirty="0" err="1"/>
              <a:t>choong</a:t>
            </a:r>
            <a:r>
              <a:rPr lang="en-US" sz="1000" dirty="0"/>
              <a:t>. (2013). Dyna-QUF: Dyna-Q based </a:t>
            </a:r>
            <a:r>
              <a:rPr lang="en-US" sz="1000" dirty="0" err="1"/>
              <a:t>univector</a:t>
            </a:r>
            <a:r>
              <a:rPr lang="en-US" sz="1000" dirty="0"/>
              <a:t> field navigation for autonomous mobile robots in unknown environments. Journal of Central South University. 20. 10.1007/s11771-013-1601-0. </a:t>
            </a:r>
          </a:p>
          <a:p>
            <a:pPr marL="76200" indent="0">
              <a:buNone/>
            </a:pPr>
            <a:r>
              <a:rPr lang="en-US" sz="1000" dirty="0"/>
              <a:t>[2] E. </a:t>
            </a:r>
            <a:r>
              <a:rPr lang="en-US" sz="1000" dirty="0" err="1"/>
              <a:t>Vitolo</a:t>
            </a:r>
            <a:r>
              <a:rPr lang="en-US" sz="1000" dirty="0"/>
              <a:t>, A. S. Miguel, J. </a:t>
            </a:r>
            <a:r>
              <a:rPr lang="en-US" sz="1000" dirty="0" err="1"/>
              <a:t>Civera</a:t>
            </a:r>
            <a:r>
              <a:rPr lang="en-US" sz="1000" dirty="0"/>
              <a:t> and C. </a:t>
            </a:r>
            <a:r>
              <a:rPr lang="en-US" sz="1000" dirty="0" err="1"/>
              <a:t>Mahulea</a:t>
            </a:r>
            <a:r>
              <a:rPr lang="en-US" sz="1000" dirty="0"/>
              <a:t>, "Performance Evaluation of the Dyna-Q algorithm for Robot Navigation," 2018 IEEE 14th International Conference on Automation Science and Engineering (CASE), 2018, pp. 322-327, </a:t>
            </a:r>
            <a:r>
              <a:rPr lang="en-US" sz="1000" dirty="0" err="1"/>
              <a:t>doi</a:t>
            </a:r>
            <a:r>
              <a:rPr lang="en-US" sz="1000" dirty="0"/>
              <a:t>: 10.1109/COASE.2018.8560457.</a:t>
            </a:r>
          </a:p>
          <a:p>
            <a:pPr marL="76200" indent="0">
              <a:buNone/>
            </a:pPr>
            <a:r>
              <a:rPr lang="en-US" sz="1000" dirty="0"/>
              <a:t>[3] P. K. Mohanty, A. K. </a:t>
            </a:r>
            <a:r>
              <a:rPr lang="en-US" sz="1000" dirty="0" err="1"/>
              <a:t>Sah</a:t>
            </a:r>
            <a:r>
              <a:rPr lang="en-US" sz="1000" dirty="0"/>
              <a:t>, V. Kumar and S. Kundu, "Application of Deep Q-Learning for Wheel Mobile Robot Navigation," 2017 3rd International Conference on Computational Intelligence and Networks (CINE), 2017, pp. 88-93, </a:t>
            </a:r>
            <a:r>
              <a:rPr lang="en-US" sz="1000" dirty="0" err="1"/>
              <a:t>doi</a:t>
            </a:r>
            <a:r>
              <a:rPr lang="en-US" sz="1000" dirty="0"/>
              <a:t>: 10.1109/CINE.2017.11</a:t>
            </a:r>
          </a:p>
          <a:p>
            <a:pPr marL="76200" indent="0">
              <a:buNone/>
            </a:pPr>
            <a:r>
              <a:rPr lang="en-US" sz="1000" dirty="0"/>
              <a:t>[4] Ohnishi, Shota &amp; </a:t>
            </a:r>
            <a:r>
              <a:rPr lang="en-US" sz="1000" dirty="0" err="1"/>
              <a:t>Uchibe</a:t>
            </a:r>
            <a:r>
              <a:rPr lang="en-US" sz="1000" dirty="0"/>
              <a:t>, </a:t>
            </a:r>
            <a:r>
              <a:rPr lang="en-US" sz="1000" dirty="0" err="1"/>
              <a:t>Eiji</a:t>
            </a:r>
            <a:r>
              <a:rPr lang="en-US" sz="1000" dirty="0"/>
              <a:t> &amp; Yamaguchi, </a:t>
            </a:r>
            <a:r>
              <a:rPr lang="en-US" sz="1000" dirty="0" err="1"/>
              <a:t>Yotaro</a:t>
            </a:r>
            <a:r>
              <a:rPr lang="en-US" sz="1000" dirty="0"/>
              <a:t> &amp; Nakanishi, Kosuke &amp; </a:t>
            </a:r>
            <a:r>
              <a:rPr lang="en-US" sz="1000" dirty="0" err="1"/>
              <a:t>Yasui</a:t>
            </a:r>
            <a:r>
              <a:rPr lang="en-US" sz="1000" dirty="0"/>
              <a:t>, Yuji &amp; Ishii, Shin. (2019). Constrained Deep Q-Learning Gradually Approaching Ordinary Q-Learning. Frontiers in Neurorobotics. 13. 103. 10.3389/fnbot.2019.00103. </a:t>
            </a:r>
          </a:p>
          <a:p>
            <a:pPr marL="76200" indent="0">
              <a:buNone/>
            </a:pPr>
            <a:r>
              <a:rPr lang="en-US" sz="1000" dirty="0"/>
              <a:t>[5] </a:t>
            </a:r>
            <a:r>
              <a:rPr lang="en-US" sz="1000" dirty="0">
                <a:hlinkClick r:id="rId2"/>
              </a:rPr>
              <a:t>Deep Q-Learning - Combining Neural Networks and Reinforcement Learning – </a:t>
            </a:r>
            <a:r>
              <a:rPr lang="en-US" sz="1000" dirty="0" err="1">
                <a:hlinkClick r:id="rId2"/>
              </a:rPr>
              <a:t>deeplizard</a:t>
            </a:r>
            <a:endParaRPr lang="en-US" sz="1000" dirty="0"/>
          </a:p>
          <a:p>
            <a:pPr marL="76200" indent="0">
              <a:buNone/>
            </a:pPr>
            <a:r>
              <a:rPr lang="en-US" sz="1000" dirty="0"/>
              <a:t>[6] </a:t>
            </a:r>
            <a:r>
              <a:rPr lang="en-US" sz="1000" dirty="0" err="1"/>
              <a:t>Sudharsan</a:t>
            </a:r>
            <a:r>
              <a:rPr lang="en-US" sz="1000" dirty="0"/>
              <a:t> </a:t>
            </a:r>
            <a:r>
              <a:rPr lang="en-US" sz="1000" dirty="0" err="1"/>
              <a:t>Ravichandiran</a:t>
            </a:r>
            <a:r>
              <a:rPr lang="en-US" sz="1000" dirty="0"/>
              <a:t>. Hands-on Reinforcement Learning with Python: Master Reinforcement and Deep Reinforcement Learning Using </a:t>
            </a:r>
            <a:r>
              <a:rPr lang="en-US" sz="1000" dirty="0" err="1"/>
              <a:t>OpenAI</a:t>
            </a:r>
            <a:r>
              <a:rPr lang="en-US" sz="1000" dirty="0"/>
              <a:t> Gym and </a:t>
            </a:r>
            <a:r>
              <a:rPr lang="en-US" sz="1000" dirty="0" err="1"/>
              <a:t>TensorFlow</a:t>
            </a:r>
            <a:r>
              <a:rPr lang="en-US" sz="1000" dirty="0"/>
              <a:t>. </a:t>
            </a:r>
            <a:r>
              <a:rPr lang="en-US" sz="1000" dirty="0" err="1"/>
              <a:t>Packt</a:t>
            </a:r>
            <a:r>
              <a:rPr lang="en-US" sz="1000" dirty="0"/>
              <a:t> Publishing Ltd, 2018</a:t>
            </a:r>
          </a:p>
          <a:p>
            <a:pPr marL="76200" indent="0">
              <a:buNone/>
            </a:pPr>
            <a:r>
              <a:rPr lang="en-US" sz="1000" dirty="0"/>
              <a:t>[7] </a:t>
            </a:r>
            <a:r>
              <a:rPr lang="en-US" sz="1000" dirty="0" err="1"/>
              <a:t>Alhawary</a:t>
            </a:r>
            <a:r>
              <a:rPr lang="en-US" sz="1000" dirty="0"/>
              <a:t>. Reinforcement-learning-based navigation for autonomous </a:t>
            </a:r>
            <a:r>
              <a:rPr lang="en-US" sz="1000" dirty="0" err="1"/>
              <a:t>mobile</a:t>
            </a:r>
            <a:r>
              <a:rPr lang="en-US" sz="1000" dirty="0"/>
              <a:t> robots in unknown environments. Master’s thesis, University of Twente, 2018. </a:t>
            </a:r>
          </a:p>
          <a:p>
            <a:pPr marL="76200" indent="0">
              <a:buNone/>
            </a:pPr>
            <a:r>
              <a:rPr lang="en-US" sz="1000" dirty="0"/>
              <a:t>[8] </a:t>
            </a:r>
            <a:r>
              <a:rPr lang="en-US" sz="1000" dirty="0" err="1"/>
              <a:t>Lazhar</a:t>
            </a:r>
            <a:r>
              <a:rPr lang="en-US" sz="1000" dirty="0"/>
              <a:t> </a:t>
            </a:r>
            <a:r>
              <a:rPr lang="en-US" sz="1000" dirty="0" err="1"/>
              <a:t>Khriji</a:t>
            </a:r>
            <a:r>
              <a:rPr lang="en-US" sz="1000" dirty="0"/>
              <a:t>, Farid </a:t>
            </a:r>
            <a:r>
              <a:rPr lang="en-US" sz="1000" dirty="0" err="1"/>
              <a:t>Touati</a:t>
            </a:r>
            <a:r>
              <a:rPr lang="en-US" sz="1000" dirty="0"/>
              <a:t>, Kamel </a:t>
            </a:r>
            <a:r>
              <a:rPr lang="en-US" sz="1000" dirty="0" err="1"/>
              <a:t>Benhmed</a:t>
            </a:r>
            <a:r>
              <a:rPr lang="en-US" sz="1000" dirty="0"/>
              <a:t>, and Amur Al-</a:t>
            </a:r>
            <a:r>
              <a:rPr lang="en-US" sz="1000" dirty="0" err="1"/>
              <a:t>Yahmedi</a:t>
            </a:r>
            <a:r>
              <a:rPr lang="en-US" sz="1000" dirty="0"/>
              <a:t>. Mobile robot navigation based on q-learning technique. International Journal of Advanced Robotic Systems, 8(1):4, 2011.</a:t>
            </a:r>
          </a:p>
          <a:p>
            <a:pPr marL="76200" indent="0">
              <a:buNone/>
            </a:pPr>
            <a:r>
              <a:rPr lang="en-US" sz="1000" dirty="0"/>
              <a:t>[9] A. </a:t>
            </a:r>
            <a:r>
              <a:rPr lang="en-US" sz="1000" dirty="0" err="1"/>
              <a:t>Turiot</a:t>
            </a:r>
            <a:r>
              <a:rPr lang="en-US" sz="1000" dirty="0"/>
              <a:t>. An </a:t>
            </a:r>
            <a:r>
              <a:rPr lang="en-US" sz="1000" dirty="0" err="1"/>
              <a:t>openai</a:t>
            </a:r>
            <a:r>
              <a:rPr lang="en-US" sz="1000" dirty="0"/>
              <a:t> </a:t>
            </a:r>
            <a:r>
              <a:rPr lang="en-US" sz="1000" dirty="0" err="1"/>
              <a:t>gymimplementation</a:t>
            </a:r>
            <a:r>
              <a:rPr lang="en-US" sz="1000" dirty="0"/>
              <a:t> for the pathfinding problem. 2019.</a:t>
            </a:r>
          </a:p>
          <a:p>
            <a:pPr marL="76200" indent="0">
              <a:buNone/>
            </a:pPr>
            <a:r>
              <a:rPr lang="en-US" sz="1000" dirty="0"/>
              <a:t>[10] </a:t>
            </a:r>
            <a:r>
              <a:rPr lang="en-US" sz="1000" dirty="0" err="1"/>
              <a:t>Hee</a:t>
            </a:r>
            <a:r>
              <a:rPr lang="en-US" sz="1000" dirty="0"/>
              <a:t> </a:t>
            </a:r>
            <a:r>
              <a:rPr lang="en-US" sz="1000" dirty="0" err="1"/>
              <a:t>Rak</a:t>
            </a:r>
            <a:r>
              <a:rPr lang="en-US" sz="1000" dirty="0"/>
              <a:t> </a:t>
            </a:r>
            <a:r>
              <a:rPr lang="en-US" sz="1000" dirty="0" err="1"/>
              <a:t>Beom</a:t>
            </a:r>
            <a:r>
              <a:rPr lang="en-US" sz="1000" dirty="0"/>
              <a:t> and Hyung Suck Cho. A sensor-based navigation for a mobile robot using fuzzy logic and reinforcement learning. IEEE transactions on Systems, Man, and Cybernetics, 25(3):464–477, 1995. </a:t>
            </a:r>
          </a:p>
          <a:p>
            <a:pPr marL="76200" indent="0">
              <a:buNone/>
            </a:pPr>
            <a:r>
              <a:rPr lang="en-US" sz="1000" dirty="0"/>
              <a:t>[11] </a:t>
            </a:r>
            <a:r>
              <a:rPr lang="en-US" sz="1000" dirty="0">
                <a:hlinkClick r:id="rId3"/>
              </a:rPr>
              <a:t>Reinforcement Learning algorithms — an intuitive overview | by </a:t>
            </a:r>
            <a:r>
              <a:rPr lang="en-US" sz="1000" dirty="0" err="1">
                <a:hlinkClick r:id="rId3"/>
              </a:rPr>
              <a:t>SmartLab</a:t>
            </a:r>
            <a:r>
              <a:rPr lang="en-US" sz="1000" dirty="0">
                <a:hlinkClick r:id="rId3"/>
              </a:rPr>
              <a:t> AI | Medium</a:t>
            </a:r>
            <a:endParaRPr lang="en-US" sz="1000" dirty="0"/>
          </a:p>
          <a:p>
            <a:pPr marL="76200" indent="0">
              <a:buNone/>
            </a:pPr>
            <a:r>
              <a:rPr lang="en-US" sz="1000" dirty="0"/>
              <a:t>[12] Richard S Sutton and Andrew G </a:t>
            </a:r>
            <a:r>
              <a:rPr lang="en-US" sz="1000" dirty="0" err="1"/>
              <a:t>Barto</a:t>
            </a:r>
            <a:r>
              <a:rPr lang="en-US" sz="1000" dirty="0"/>
              <a:t>. Reinforcement learning: An introduction. MIT press, 2018.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4D13E-22E7-43A7-884D-7B8EB9132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8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B3AA-9CC4-4D6F-A745-4E3A24B4ED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05704-B785-4F59-AD14-6862A26B3B36}"/>
              </a:ext>
            </a:extLst>
          </p:cNvPr>
          <p:cNvSpPr txBox="1"/>
          <p:nvPr/>
        </p:nvSpPr>
        <p:spPr>
          <a:xfrm>
            <a:off x="2406000" y="1686510"/>
            <a:ext cx="575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6FFCF"/>
                </a:solidFill>
                <a:latin typeface="Quantico" panose="020B0604020202020204" charset="0"/>
              </a:rPr>
              <a:t>Thanks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3A3CE-4214-416D-96B4-72185D41FED6}"/>
              </a:ext>
            </a:extLst>
          </p:cNvPr>
          <p:cNvSpPr txBox="1"/>
          <p:nvPr/>
        </p:nvSpPr>
        <p:spPr>
          <a:xfrm>
            <a:off x="772160" y="3009949"/>
            <a:ext cx="475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Quantico" panose="020B0604020202020204" charset="0"/>
              </a:rPr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752054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AEA9-6165-4B8B-8533-F126EADE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50" y="668879"/>
            <a:ext cx="7193400" cy="393600"/>
          </a:xfrm>
        </p:spPr>
        <p:txBody>
          <a:bodyPr/>
          <a:lstStyle/>
          <a:p>
            <a:r>
              <a:rPr lang="en-US" dirty="0"/>
              <a:t>Stabilizing the main network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BEF5AFF-FD16-4289-9D4E-772ECEA119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250" y="1488720"/>
                <a:ext cx="7193400" cy="3472079"/>
              </a:xfrm>
            </p:spPr>
            <p:txBody>
              <a:bodyPr/>
              <a:lstStyle/>
              <a:p>
                <a:r>
                  <a:rPr lang="en-US" sz="1600" dirty="0"/>
                  <a:t>Bellman equation 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Calculating the target values require 2 passes to the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in order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600" b="0" dirty="0"/>
                  <a:t> </a:t>
                </a:r>
              </a:p>
              <a:p>
                <a:r>
                  <a:rPr lang="en-US" sz="1600" dirty="0"/>
                  <a:t>However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/>
                  <a:t>are constantly changing </a:t>
                </a:r>
              </a:p>
              <a:p>
                <a:r>
                  <a:rPr lang="en-US" sz="1600" dirty="0"/>
                  <a:t>The network will start chasing its tail due to chasing a moving target value </a:t>
                </a:r>
              </a:p>
              <a:p>
                <a:r>
                  <a:rPr lang="en-US" sz="1600" dirty="0"/>
                  <a:t>Target network is introduced to stabilize the network </a:t>
                </a:r>
              </a:p>
              <a:p>
                <a:r>
                  <a:rPr lang="en-US" sz="1600" dirty="0"/>
                  <a:t>The Target network is an exact copy of the main network </a:t>
                </a:r>
              </a:p>
              <a:p>
                <a:r>
                  <a:rPr lang="en-US" sz="1600" dirty="0"/>
                  <a:t>Its weights are freezed and updated every (</a:t>
                </a:r>
                <a:r>
                  <a:rPr lang="el-GR" sz="1600" dirty="0"/>
                  <a:t>τ</a:t>
                </a:r>
                <a:r>
                  <a:rPr lang="en-US" sz="1600" dirty="0"/>
                  <a:t>) passes to create a stable target for the network </a:t>
                </a:r>
              </a:p>
              <a:p>
                <a:endParaRPr lang="en-US" sz="1600" dirty="0"/>
              </a:p>
              <a:p>
                <a:pPr marL="7620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b="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BEF5AFF-FD16-4289-9D4E-772ECEA11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250" y="1488720"/>
                <a:ext cx="7193400" cy="3472079"/>
              </a:xfrm>
              <a:blipFill>
                <a:blip r:embed="rId2"/>
                <a:stretch>
                  <a:fillRect l="-1780" t="-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934D5-58CC-4B79-881F-D3166EF6B7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FACA6-C70D-428E-AD4D-EAE07CAA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847" y="1539584"/>
            <a:ext cx="6781237" cy="4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Navigation</a:t>
            </a:r>
            <a:endParaRPr dirty="0"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6167062" y="2111136"/>
            <a:ext cx="2976938" cy="2859412"/>
            <a:chOff x="6167062" y="1189560"/>
            <a:chExt cx="3305701" cy="3483265"/>
          </a:xfrm>
        </p:grpSpPr>
        <p:sp>
          <p:nvSpPr>
            <p:cNvPr id="243" name="Google Shape;243;p29"/>
            <p:cNvSpPr/>
            <p:nvPr/>
          </p:nvSpPr>
          <p:spPr>
            <a:xfrm>
              <a:off x="6167063" y="1189560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 lvl="0">
                <a:spcBef>
                  <a:spcPts val="600"/>
                </a:spcBef>
                <a:buClr>
                  <a:srgbClr val="D6FFCF"/>
                </a:buClr>
                <a:buSzPts val="1800"/>
              </a:pPr>
              <a:r>
                <a:rPr lang="en-US" sz="1800" dirty="0">
                  <a:solidFill>
                    <a:srgbClr val="FFFFFF"/>
                  </a:solidFill>
                  <a:latin typeface="Titillium Web Light"/>
                  <a:sym typeface="Titillium Web Light"/>
                </a:rPr>
                <a:t>Trajectory following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2" y="2057125"/>
              <a:ext cx="3093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>
                <a:spcBef>
                  <a:spcPts val="600"/>
                </a:spcBef>
                <a:buClr>
                  <a:srgbClr val="D6FFCF"/>
                </a:buClr>
                <a:buSzPts val="1800"/>
                <a:buFont typeface="Titillium Web Light"/>
                <a:buChar char="▫"/>
              </a:pPr>
              <a:r>
                <a:rPr lang="en-US" sz="1800" dirty="0">
                  <a:solidFill>
                    <a:srgbClr val="FFFFFF"/>
                  </a:solidFill>
                  <a:latin typeface="Titillium Web Light"/>
                  <a:sym typeface="Titillium Web Light"/>
                </a:rPr>
                <a:t>Motion control </a:t>
              </a:r>
            </a:p>
            <a:p>
              <a:pPr marL="457200" lvl="0" indent="-342900">
                <a:spcBef>
                  <a:spcPts val="600"/>
                </a:spcBef>
                <a:buClr>
                  <a:srgbClr val="D6FFCF"/>
                </a:buClr>
                <a:buSzPts val="1800"/>
                <a:buFont typeface="Titillium Web Light"/>
                <a:buChar char="▫"/>
              </a:pPr>
              <a:r>
                <a:rPr lang="en-US" sz="1800" dirty="0">
                  <a:solidFill>
                    <a:srgbClr val="FFFFFF"/>
                  </a:solidFill>
                  <a:latin typeface="Titillium Web Light"/>
                  <a:sym typeface="Titillium Web Light"/>
                </a:rPr>
                <a:t>Following the planned path </a:t>
              </a:r>
            </a:p>
            <a:p>
              <a:endParaRPr lang="en-US" sz="1200" dirty="0"/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rgbClr val="D6FFCF"/>
                </a:buClr>
                <a:buSzPts val="1800"/>
              </a:pPr>
              <a:r>
                <a:rPr lang="en-US" sz="1800" dirty="0">
                  <a:solidFill>
                    <a:srgbClr val="FFFFFF"/>
                  </a:solidFill>
                  <a:latin typeface="Titillium Web Light"/>
                  <a:sym typeface="Titillium Web Light"/>
                </a:rPr>
                <a:t>Localization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190916" y="2057125"/>
              <a:ext cx="3035033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>
                <a:spcBef>
                  <a:spcPts val="600"/>
                </a:spcBef>
                <a:buClr>
                  <a:srgbClr val="D6FFCF"/>
                </a:buClr>
                <a:buSzPts val="1800"/>
                <a:buFont typeface="Titillium Web Light"/>
                <a:buChar char="▫"/>
              </a:pPr>
              <a:r>
                <a:rPr lang="en-US" sz="1800" dirty="0">
                  <a:solidFill>
                    <a:srgbClr val="FFFFFF"/>
                  </a:solidFill>
                  <a:latin typeface="Titillium Web Light"/>
                  <a:sym typeface="Titillium Web Light"/>
                </a:rPr>
                <a:t>Getting the  exact pose of the robot in respect to the environment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546900" cy="2859236"/>
            <a:chOff x="2944204" y="1189775"/>
            <a:chExt cx="35469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5469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 lvl="0">
                <a:spcBef>
                  <a:spcPts val="600"/>
                </a:spcBef>
                <a:buClr>
                  <a:srgbClr val="D6FFCF"/>
                </a:buClr>
                <a:buSzPts val="1800"/>
              </a:pPr>
              <a:r>
                <a:rPr lang="en-US" sz="1800" dirty="0">
                  <a:solidFill>
                    <a:srgbClr val="FFFFFF"/>
                  </a:solidFill>
                  <a:latin typeface="Titillium Web Light"/>
                  <a:sym typeface="Titillium Web Light"/>
                </a:rPr>
                <a:t>Mapping and Path-planning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8B4511-BFF2-4923-8684-732F80055339}"/>
              </a:ext>
            </a:extLst>
          </p:cNvPr>
          <p:cNvSpPr txBox="1"/>
          <p:nvPr/>
        </p:nvSpPr>
        <p:spPr>
          <a:xfrm>
            <a:off x="3302000" y="2966720"/>
            <a:ext cx="2489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rgbClr val="D6FFCF"/>
              </a:buClr>
              <a:buSzPts val="1800"/>
              <a:buFont typeface="Titillium Web Light"/>
              <a:buChar char="▫"/>
            </a:pPr>
            <a:r>
              <a:rPr lang="en-US" sz="1800" dirty="0">
                <a:solidFill>
                  <a:srgbClr val="FFFFFF"/>
                </a:solidFill>
                <a:latin typeface="Titillium Web Light"/>
                <a:sym typeface="Titillium Web Light"/>
              </a:rPr>
              <a:t>Building a map </a:t>
            </a:r>
          </a:p>
          <a:p>
            <a:pPr marL="457200" lvl="0" indent="-342900">
              <a:spcBef>
                <a:spcPts val="600"/>
              </a:spcBef>
              <a:buClr>
                <a:srgbClr val="D6FFCF"/>
              </a:buClr>
              <a:buSzPts val="1800"/>
              <a:buFont typeface="Titillium Web Light"/>
              <a:buChar char="▫"/>
            </a:pPr>
            <a:r>
              <a:rPr lang="en-US" sz="1800" dirty="0">
                <a:solidFill>
                  <a:srgbClr val="FFFFFF"/>
                </a:solidFill>
                <a:latin typeface="Titillium Web Light"/>
                <a:sym typeface="Titillium Web Light"/>
              </a:rPr>
              <a:t>Planning an optimal path </a:t>
            </a:r>
          </a:p>
          <a:p>
            <a:pPr marL="457200" lvl="0" indent="-342900">
              <a:spcBef>
                <a:spcPts val="600"/>
              </a:spcBef>
              <a:buClr>
                <a:srgbClr val="D6FFCF"/>
              </a:buClr>
              <a:buSzPts val="1800"/>
              <a:buFont typeface="Titillium Web Light"/>
              <a:buChar char="▫"/>
            </a:pPr>
            <a:r>
              <a:rPr lang="en-US" sz="1800" dirty="0">
                <a:solidFill>
                  <a:srgbClr val="FFFFFF"/>
                </a:solidFill>
                <a:latin typeface="Titillium Web Light"/>
                <a:sym typeface="Titillium Web Light"/>
              </a:rPr>
              <a:t>Avoiding obstacles</a:t>
            </a:r>
          </a:p>
        </p:txBody>
      </p:sp>
    </p:spTree>
    <p:extLst>
      <p:ext uri="{BB962C8B-B14F-4D97-AF65-F5344CB8AC3E}">
        <p14:creationId xmlns:p14="http://schemas.microsoft.com/office/powerpoint/2010/main" val="183119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216F-0987-4491-B608-5FD64B7DB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69AE-AD48-463E-81A1-B4902389D061}"/>
              </a:ext>
            </a:extLst>
          </p:cNvPr>
          <p:cNvSpPr txBox="1"/>
          <p:nvPr/>
        </p:nvSpPr>
        <p:spPr>
          <a:xfrm>
            <a:off x="1473200" y="1900980"/>
            <a:ext cx="429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Quantico" panose="020B0604020202020204" charset="0"/>
              </a:rPr>
              <a:t>Introduction</a:t>
            </a:r>
            <a:r>
              <a:rPr lang="en-US" sz="4800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959AC-9ED0-45BA-BD0C-1357BFF0FA4B}"/>
              </a:ext>
            </a:extLst>
          </p:cNvPr>
          <p:cNvCxnSpPr>
            <a:cxnSpLocks/>
          </p:cNvCxnSpPr>
          <p:nvPr/>
        </p:nvCxnSpPr>
        <p:spPr>
          <a:xfrm>
            <a:off x="0" y="2316480"/>
            <a:ext cx="118872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C420642D-5BFC-4B95-A0D2-9279EB868E72}"/>
              </a:ext>
            </a:extLst>
          </p:cNvPr>
          <p:cNvSpPr/>
          <p:nvPr/>
        </p:nvSpPr>
        <p:spPr>
          <a:xfrm>
            <a:off x="1107440" y="2222499"/>
            <a:ext cx="187960" cy="187960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FFC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0E83A-265B-4313-9CE2-434DB25CCDF0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2235200" cy="0"/>
          </a:xfrm>
          <a:prstGeom prst="line">
            <a:avLst/>
          </a:prstGeom>
          <a:ln w="28575">
            <a:solidFill>
              <a:srgbClr val="D6FFC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D3085450-A80D-40B7-9CD1-E1F72E764516}"/>
              </a:ext>
            </a:extLst>
          </p:cNvPr>
          <p:cNvSpPr/>
          <p:nvPr/>
        </p:nvSpPr>
        <p:spPr>
          <a:xfrm>
            <a:off x="2194560" y="3129279"/>
            <a:ext cx="172720" cy="142235"/>
          </a:xfrm>
          <a:prstGeom prst="diamond">
            <a:avLst/>
          </a:prstGeom>
          <a:solidFill>
            <a:srgbClr val="D6FFCF"/>
          </a:solidFill>
          <a:ln>
            <a:solidFill>
              <a:srgbClr val="D6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1C95D-D5F8-4233-9037-DBD0F0A45ACC}"/>
              </a:ext>
            </a:extLst>
          </p:cNvPr>
          <p:cNvSpPr txBox="1"/>
          <p:nvPr/>
        </p:nvSpPr>
        <p:spPr>
          <a:xfrm>
            <a:off x="2458720" y="2938786"/>
            <a:ext cx="449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Web" panose="020B060402020202020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78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984974" y="467360"/>
            <a:ext cx="7968109" cy="7823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sz="2800" dirty="0"/>
              <a:t>What</a:t>
            </a:r>
            <a:r>
              <a:rPr lang="en-US" dirty="0"/>
              <a:t> is Reinforcement Learning ? </a:t>
            </a:r>
            <a:endParaRPr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C46E3-6892-4422-928B-CB4671884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16"/>
          <a:stretch/>
        </p:blipFill>
        <p:spPr>
          <a:xfrm>
            <a:off x="355601" y="1347519"/>
            <a:ext cx="5394960" cy="3268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7C707-EBEB-4BC0-B907-0745552DAADC}"/>
              </a:ext>
            </a:extLst>
          </p:cNvPr>
          <p:cNvSpPr txBox="1"/>
          <p:nvPr/>
        </p:nvSpPr>
        <p:spPr>
          <a:xfrm>
            <a:off x="5892800" y="1177437"/>
            <a:ext cx="32025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Artificial Intelligence </a:t>
            </a:r>
          </a:p>
          <a:p>
            <a:r>
              <a:rPr lang="en-US" dirty="0">
                <a:solidFill>
                  <a:srgbClr val="D6FFCF"/>
                </a:solidFill>
                <a:latin typeface="Titillium Web" panose="020B0604020202020204" charset="0"/>
              </a:rPr>
              <a:t>Techniques that enable machines to mimic human behavior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6CA2A-FA23-4505-A454-C46E4000E38A}"/>
              </a:ext>
            </a:extLst>
          </p:cNvPr>
          <p:cNvSpPr txBox="1"/>
          <p:nvPr/>
        </p:nvSpPr>
        <p:spPr>
          <a:xfrm>
            <a:off x="5892800" y="2552700"/>
            <a:ext cx="3202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Machine Learning </a:t>
            </a:r>
          </a:p>
          <a:p>
            <a:r>
              <a:rPr lang="en-US" dirty="0">
                <a:solidFill>
                  <a:srgbClr val="D6FFCF"/>
                </a:solidFill>
                <a:latin typeface="Titillium Web" panose="020B0604020202020204" charset="0"/>
              </a:rPr>
              <a:t>Subset of AI technique including supervised, unsupervised and reinforcement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43CAE-3869-450C-AE0C-AC9DAADE83EF}"/>
              </a:ext>
            </a:extLst>
          </p:cNvPr>
          <p:cNvSpPr txBox="1"/>
          <p:nvPr/>
        </p:nvSpPr>
        <p:spPr>
          <a:xfrm>
            <a:off x="5905055" y="3743297"/>
            <a:ext cx="27736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Quantico" panose="020B0604020202020204" charset="0"/>
              </a:rPr>
              <a:t>Deep Learning </a:t>
            </a:r>
          </a:p>
          <a:p>
            <a:r>
              <a:rPr lang="en-US" dirty="0">
                <a:solidFill>
                  <a:srgbClr val="D6FFCF"/>
                </a:solidFill>
                <a:latin typeface="Titillium Web" panose="020B0604020202020204" charset="0"/>
              </a:rPr>
              <a:t>Subset of ML that make use of multi-layer deep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050A5-D449-468B-904E-E2C5FABB86B9}"/>
              </a:ext>
            </a:extLst>
          </p:cNvPr>
          <p:cNvSpPr txBox="1"/>
          <p:nvPr/>
        </p:nvSpPr>
        <p:spPr>
          <a:xfrm>
            <a:off x="1777999" y="4598436"/>
            <a:ext cx="413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[7]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12745" y="524020"/>
            <a:ext cx="6604110" cy="7974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Machine Learning </a:t>
            </a:r>
            <a:endParaRPr sz="28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A1FC7-90B6-4A55-82C9-68520106B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" y="1575442"/>
            <a:ext cx="2997282" cy="25698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Supervised Learning </a:t>
            </a:r>
          </a:p>
          <a:p>
            <a:r>
              <a:rPr lang="en-US" sz="1800" dirty="0"/>
              <a:t>Learns using labeled Data</a:t>
            </a:r>
          </a:p>
          <a:p>
            <a:r>
              <a:rPr lang="en-US" sz="1800" dirty="0"/>
              <a:t>Solves Classification and regression problems</a:t>
            </a:r>
          </a:p>
          <a:p>
            <a:pPr marL="76200" indent="0">
              <a:buNone/>
            </a:pPr>
            <a:r>
              <a:rPr lang="en-US" sz="1800" dirty="0"/>
              <a:t> </a:t>
            </a:r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r>
              <a:rPr lang="en-US" sz="1800" dirty="0"/>
              <a:t> </a:t>
            </a:r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4FAAA2-9201-4641-9595-CE947AA925D5}"/>
              </a:ext>
            </a:extLst>
          </p:cNvPr>
          <p:cNvSpPr txBox="1">
            <a:spLocks/>
          </p:cNvSpPr>
          <p:nvPr/>
        </p:nvSpPr>
        <p:spPr>
          <a:xfrm>
            <a:off x="3027680" y="1575442"/>
            <a:ext cx="3454400" cy="164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Unsupervised Learning</a:t>
            </a:r>
          </a:p>
          <a:p>
            <a:r>
              <a:rPr lang="en-US" sz="1800" dirty="0"/>
              <a:t>Learns using unlabeled data</a:t>
            </a:r>
          </a:p>
          <a:p>
            <a:r>
              <a:rPr lang="en-US" sz="1800" dirty="0"/>
              <a:t>Solves association and clustering problems </a:t>
            </a:r>
          </a:p>
          <a:p>
            <a:pPr marL="76200" indent="0">
              <a:buNone/>
            </a:pPr>
            <a:endParaRPr lang="en-US" sz="1800" dirty="0"/>
          </a:p>
          <a:p>
            <a:pPr marL="76200" indent="0">
              <a:buNone/>
            </a:pPr>
            <a:endParaRPr lang="en-US" sz="18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53912A-5B63-4F06-BF6F-C4C33118E951}"/>
              </a:ext>
            </a:extLst>
          </p:cNvPr>
          <p:cNvSpPr txBox="1">
            <a:spLocks/>
          </p:cNvSpPr>
          <p:nvPr/>
        </p:nvSpPr>
        <p:spPr>
          <a:xfrm>
            <a:off x="6207816" y="1575442"/>
            <a:ext cx="2865064" cy="189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Reinforcement Learning</a:t>
            </a:r>
          </a:p>
          <a:p>
            <a:r>
              <a:rPr lang="en-US" sz="1800" dirty="0"/>
              <a:t>Derived from psychology and animal behavior </a:t>
            </a:r>
          </a:p>
          <a:p>
            <a:r>
              <a:rPr lang="en-US" sz="1800" dirty="0"/>
              <a:t>Learns by interacting with the environment  </a:t>
            </a:r>
          </a:p>
          <a:p>
            <a:r>
              <a:rPr lang="en-US" sz="1800" dirty="0"/>
              <a:t>Depends on trial and error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2281</Words>
  <Application>Microsoft Office PowerPoint</Application>
  <PresentationFormat>On-screen Show (16:9)</PresentationFormat>
  <Paragraphs>510</Paragraphs>
  <Slides>56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Quantico</vt:lpstr>
      <vt:lpstr>Cambria Math</vt:lpstr>
      <vt:lpstr>Titillium Web</vt:lpstr>
      <vt:lpstr>Arial</vt:lpstr>
      <vt:lpstr>Calibri</vt:lpstr>
      <vt:lpstr>Courier New</vt:lpstr>
      <vt:lpstr>Wingdings</vt:lpstr>
      <vt:lpstr>Titillium Web Light</vt:lpstr>
      <vt:lpstr>Juno template</vt:lpstr>
      <vt:lpstr>Reinforcement-Learning-based navigation for autonomous vehicles </vt:lpstr>
      <vt:lpstr>Outline</vt:lpstr>
      <vt:lpstr>PowerPoint Presentation</vt:lpstr>
      <vt:lpstr>Importance of autonomous vehicles</vt:lpstr>
      <vt:lpstr>Autonomous Navigation </vt:lpstr>
      <vt:lpstr>Navigation</vt:lpstr>
      <vt:lpstr>PowerPoint Presentation</vt:lpstr>
      <vt:lpstr> What is Reinforcement Learning ? </vt:lpstr>
      <vt:lpstr>Machine Learning </vt:lpstr>
      <vt:lpstr>Why Reinforcement Learning </vt:lpstr>
      <vt:lpstr>Markov decision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 features</vt:lpstr>
      <vt:lpstr>Environment features</vt:lpstr>
      <vt:lpstr>Reward Shaping </vt:lpstr>
      <vt:lpstr>PowerPoint Presentation</vt:lpstr>
      <vt:lpstr>Q-Learning</vt:lpstr>
      <vt:lpstr>Q-learning</vt:lpstr>
      <vt:lpstr>PowerPoint Presentation</vt:lpstr>
      <vt:lpstr>Dyna Q-learning </vt:lpstr>
      <vt:lpstr>Dyna Q-Learning</vt:lpstr>
      <vt:lpstr>Parameters Tuning</vt:lpstr>
      <vt:lpstr>PowerPoint Presentation</vt:lpstr>
      <vt:lpstr>Deep Q-Learning</vt:lpstr>
      <vt:lpstr>PowerPoint Presentation</vt:lpstr>
      <vt:lpstr>Deep-Q networks architecture</vt:lpstr>
      <vt:lpstr>DQN training</vt:lpstr>
      <vt:lpstr>PowerPoint Presentation</vt:lpstr>
      <vt:lpstr>PowerPoint Presentation</vt:lpstr>
      <vt:lpstr>Kinematic model </vt:lpstr>
      <vt:lpstr>Agent properties</vt:lpstr>
      <vt:lpstr>PowerPoint Presentation</vt:lpstr>
      <vt:lpstr>PowerPoint Presentation</vt:lpstr>
      <vt:lpstr>Comparison measures</vt:lpstr>
      <vt:lpstr>Cumulative reward</vt:lpstr>
      <vt:lpstr>Actions per episode</vt:lpstr>
      <vt:lpstr>Statistics </vt:lpstr>
      <vt:lpstr>Results summary </vt:lpstr>
      <vt:lpstr>PowerPoint Presentation</vt:lpstr>
      <vt:lpstr>Results on the robot model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  <vt:lpstr>Possible future work</vt:lpstr>
      <vt:lpstr>References </vt:lpstr>
      <vt:lpstr>PowerPoint Presentation</vt:lpstr>
      <vt:lpstr>Stabilizing the main network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Abdalla</dc:creator>
  <cp:lastModifiedBy>Abdalla</cp:lastModifiedBy>
  <cp:revision>155</cp:revision>
  <dcterms:modified xsi:type="dcterms:W3CDTF">2021-08-17T06:21:41Z</dcterms:modified>
</cp:coreProperties>
</file>